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sldIdLst>
    <p:sldId id="273" r:id="rId2"/>
    <p:sldId id="256" r:id="rId3"/>
    <p:sldId id="257" r:id="rId4"/>
    <p:sldId id="334" r:id="rId5"/>
    <p:sldId id="259" r:id="rId6"/>
    <p:sldId id="332" r:id="rId7"/>
    <p:sldId id="296" r:id="rId8"/>
    <p:sldId id="302" r:id="rId9"/>
    <p:sldId id="303" r:id="rId10"/>
    <p:sldId id="319" r:id="rId11"/>
    <p:sldId id="335" r:id="rId12"/>
    <p:sldId id="338" r:id="rId13"/>
    <p:sldId id="339" r:id="rId14"/>
  </p:sldIdLst>
  <p:sldSz cx="7740650" cy="10729913"/>
  <p:notesSz cx="6807200" cy="9939338"/>
  <p:defaultTextStyle>
    <a:defPPr>
      <a:defRPr lang="ko-KR"/>
    </a:defPPr>
    <a:lvl1pPr marL="0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23974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47948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71921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95895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619869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43843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67815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91789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1">
          <p15:clr>
            <a:srgbClr val="A4A3A4"/>
          </p15:clr>
        </p15:guide>
        <p15:guide id="2" pos="487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이다영" initials="이" lastIdx="4" clrIdx="0">
    <p:extLst>
      <p:ext uri="{19B8F6BF-5375-455C-9EA6-DF929625EA0E}">
        <p15:presenceInfo xmlns:p15="http://schemas.microsoft.com/office/powerpoint/2012/main" userId="S-1-5-21-2904262504-2763783649-2341399506-340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8F8FA"/>
    <a:srgbClr val="F3F3F3"/>
    <a:srgbClr val="347393"/>
    <a:srgbClr val="0000FF"/>
    <a:srgbClr val="DBE1F3"/>
    <a:srgbClr val="EAECF0"/>
    <a:srgbClr val="B7D2F4"/>
    <a:srgbClr val="1F497D"/>
    <a:srgbClr val="1A61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79" autoAdjust="0"/>
    <p:restoredTop sz="99669" autoAdjust="0"/>
  </p:normalViewPr>
  <p:slideViewPr>
    <p:cSldViewPr>
      <p:cViewPr>
        <p:scale>
          <a:sx n="75" d="100"/>
          <a:sy n="75" d="100"/>
        </p:scale>
        <p:origin x="3492" y="30"/>
      </p:cViewPr>
      <p:guideLst>
        <p:guide orient="horz" pos="3381"/>
        <p:guide pos="48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8D5441-5851-4FC0-BB24-282C8165F00C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F7004071-7C75-4CF3-B5D6-B2E685FC9369}">
      <dgm:prSet phldrT="[텍스트]" custT="1"/>
      <dgm:spPr>
        <a:solidFill>
          <a:srgbClr val="EAECF0"/>
        </a:solidFill>
      </dgm:spPr>
      <dgm:t>
        <a:bodyPr/>
        <a:lstStyle/>
        <a:p>
          <a:pPr latinLnBrk="1"/>
          <a:r>
            <a:rPr lang="en-US" altLang="ko-KR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itchFamily="18" charset="-127"/>
              <a:ea typeface="HY동녘M" pitchFamily="18" charset="-127"/>
            </a:rPr>
            <a:t>Tip</a:t>
          </a:r>
          <a:endParaRPr lang="ko-KR" altLang="en-US" sz="16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itchFamily="18" charset="-127"/>
            <a:ea typeface="HY동녘M" pitchFamily="18" charset="-127"/>
          </a:endParaRPr>
        </a:p>
      </dgm:t>
    </dgm:pt>
    <dgm:pt modelId="{D3A0D750-2696-420B-A7CD-B64DF37AF855}" type="parTrans" cxnId="{AB025A6A-B357-4B9D-899F-3637D433A4BB}">
      <dgm:prSet/>
      <dgm:spPr/>
      <dgm:t>
        <a:bodyPr/>
        <a:lstStyle/>
        <a:p>
          <a:pPr latinLnBrk="1"/>
          <a:endParaRPr lang="ko-KR" altLang="en-US"/>
        </a:p>
      </dgm:t>
    </dgm:pt>
    <dgm:pt modelId="{8B4C4424-84EE-4AFD-84AB-F20CEFB05FEF}" type="sibTrans" cxnId="{AB025A6A-B357-4B9D-899F-3637D433A4BB}">
      <dgm:prSet/>
      <dgm:spPr/>
      <dgm:t>
        <a:bodyPr/>
        <a:lstStyle/>
        <a:p>
          <a:pPr latinLnBrk="1"/>
          <a:endParaRPr lang="ko-KR" altLang="en-US"/>
        </a:p>
      </dgm:t>
    </dgm:pt>
    <dgm:pt modelId="{7F501EE4-566E-4596-9A82-27D1BB93A75B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/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한국장학재단 홈페이지 경로 </a:t>
          </a:r>
          <a:r>
            <a:rPr lang="en-US" altLang="en-US" sz="1200" b="1" u="none" dirty="0">
              <a:latin typeface="맑은 고딕" pitchFamily="50" charset="-127"/>
              <a:ea typeface="맑은 고딕" pitchFamily="50" charset="-127"/>
            </a:rPr>
            <a:t> “http://www.kosaf.go.kr”</a:t>
          </a:r>
          <a:endParaRPr lang="ko-KR" altLang="en-US" sz="1200" b="1" u="none" dirty="0">
            <a:latin typeface="맑은 고딕" pitchFamily="50" charset="-127"/>
            <a:ea typeface="맑은 고딕" pitchFamily="50" charset="-127"/>
          </a:endParaRPr>
        </a:p>
      </dgm:t>
    </dgm:pt>
    <dgm:pt modelId="{31464D70-B4D2-4E1E-9215-A06B0B96BA0A}" type="parTrans" cxnId="{7E3445B3-4083-49A9-9976-AA9B39416FBB}">
      <dgm:prSet/>
      <dgm:spPr/>
      <dgm:t>
        <a:bodyPr/>
        <a:lstStyle/>
        <a:p>
          <a:pPr latinLnBrk="1"/>
          <a:endParaRPr lang="ko-KR" altLang="en-US"/>
        </a:p>
      </dgm:t>
    </dgm:pt>
    <dgm:pt modelId="{F834C377-164E-4FB6-98D9-051F6EC89788}" type="sibTrans" cxnId="{7E3445B3-4083-49A9-9976-AA9B39416FBB}">
      <dgm:prSet/>
      <dgm:spPr/>
      <dgm:t>
        <a:bodyPr/>
        <a:lstStyle/>
        <a:p>
          <a:pPr latinLnBrk="1"/>
          <a:endParaRPr lang="ko-KR" altLang="en-US"/>
        </a:p>
      </dgm:t>
    </dgm:pt>
    <dgm:pt modelId="{5ACA94F0-6071-4E83-B1B3-A7A250438CF8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/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학자금대출 신청에 앞서</a:t>
          </a:r>
          <a:r>
            <a:rPr lang="en-US" altLang="ko-KR" sz="1200" b="1" u="none" dirty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본인명의 전자서명수단 준비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공동인증서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간편인증서 등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u="none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필수</a:t>
          </a:r>
        </a:p>
      </dgm:t>
    </dgm:pt>
    <dgm:pt modelId="{CD4A4B24-2B7E-4162-847A-B716EB8A8314}" type="parTrans" cxnId="{BDD016CE-0B1E-43E4-923E-EEE56D83C62C}">
      <dgm:prSet/>
      <dgm:spPr/>
      <dgm:t>
        <a:bodyPr/>
        <a:lstStyle/>
        <a:p>
          <a:pPr latinLnBrk="1"/>
          <a:endParaRPr lang="ko-KR" altLang="en-US"/>
        </a:p>
      </dgm:t>
    </dgm:pt>
    <dgm:pt modelId="{0AB3484C-5A1C-4C11-ADDB-5F5B450A45D2}" type="sibTrans" cxnId="{BDD016CE-0B1E-43E4-923E-EEE56D83C62C}">
      <dgm:prSet/>
      <dgm:spPr/>
      <dgm:t>
        <a:bodyPr/>
        <a:lstStyle/>
        <a:p>
          <a:pPr latinLnBrk="1"/>
          <a:endParaRPr lang="ko-KR" altLang="en-US"/>
        </a:p>
      </dgm:t>
    </dgm:pt>
    <dgm:pt modelId="{2C5E7D6A-F426-4779-906F-59A521E705FB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>
            <a:buNone/>
          </a:pP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기존회원</a:t>
          </a: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로그인</a:t>
          </a:r>
        </a:p>
      </dgm:t>
    </dgm:pt>
    <dgm:pt modelId="{3A95BCFE-9918-4C3D-8C73-DD900F9F1CC4}" type="parTrans" cxnId="{89C2BEDC-DD13-499F-8F50-65C8B3D4F6A4}">
      <dgm:prSet/>
      <dgm:spPr/>
      <dgm:t>
        <a:bodyPr/>
        <a:lstStyle/>
        <a:p>
          <a:pPr latinLnBrk="1"/>
          <a:endParaRPr lang="ko-KR" altLang="en-US"/>
        </a:p>
      </dgm:t>
    </dgm:pt>
    <dgm:pt modelId="{AB7B2259-AF14-4741-9C15-84BCAE8971BE}" type="sibTrans" cxnId="{89C2BEDC-DD13-499F-8F50-65C8B3D4F6A4}">
      <dgm:prSet/>
      <dgm:spPr/>
      <dgm:t>
        <a:bodyPr/>
        <a:lstStyle/>
        <a:p>
          <a:pPr latinLnBrk="1"/>
          <a:endParaRPr lang="ko-KR" altLang="en-US"/>
        </a:p>
      </dgm:t>
    </dgm:pt>
    <dgm:pt modelId="{3EA56212-E388-40F6-9BED-CAE1BE59CDE9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>
            <a:buNone/>
          </a:pP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신규회원</a:t>
          </a: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서비스 이용자 등록</a:t>
          </a:r>
        </a:p>
      </dgm:t>
    </dgm:pt>
    <dgm:pt modelId="{595DD568-1B10-4A81-B1EA-5C9C7B948DDC}" type="parTrans" cxnId="{17FE1B4F-1835-4364-9CC6-2B3FDD5612E4}">
      <dgm:prSet/>
      <dgm:spPr/>
      <dgm:t>
        <a:bodyPr/>
        <a:lstStyle/>
        <a:p>
          <a:pPr latinLnBrk="1"/>
          <a:endParaRPr lang="ko-KR" altLang="en-US"/>
        </a:p>
      </dgm:t>
    </dgm:pt>
    <dgm:pt modelId="{D17A450D-9EB9-4973-8478-AF8A385C40A7}" type="sibTrans" cxnId="{17FE1B4F-1835-4364-9CC6-2B3FDD5612E4}">
      <dgm:prSet/>
      <dgm:spPr/>
      <dgm:t>
        <a:bodyPr/>
        <a:lstStyle/>
        <a:p>
          <a:pPr latinLnBrk="1"/>
          <a:endParaRPr lang="ko-KR" altLang="en-US"/>
        </a:p>
      </dgm:t>
    </dgm:pt>
    <dgm:pt modelId="{C7C497F2-849B-4E5E-A88B-D0987A5872E4}" type="pres">
      <dgm:prSet presAssocID="{218D5441-5851-4FC0-BB24-282C8165F00C}" presName="Name0" presStyleCnt="0">
        <dgm:presLayoutVars>
          <dgm:dir/>
          <dgm:animLvl val="lvl"/>
          <dgm:resizeHandles val="exact"/>
        </dgm:presLayoutVars>
      </dgm:prSet>
      <dgm:spPr/>
    </dgm:pt>
    <dgm:pt modelId="{2228270F-0C79-4BDC-9BF7-E4A7C3B5BCD3}" type="pres">
      <dgm:prSet presAssocID="{F7004071-7C75-4CF3-B5D6-B2E685FC9369}" presName="linNode" presStyleCnt="0"/>
      <dgm:spPr/>
    </dgm:pt>
    <dgm:pt modelId="{4C78533F-7AAD-4CB6-88BE-FD1AB616716C}" type="pres">
      <dgm:prSet presAssocID="{F7004071-7C75-4CF3-B5D6-B2E685FC9369}" presName="parentText" presStyleLbl="node1" presStyleIdx="0" presStyleCnt="1" custScaleX="23829" custScaleY="81602" custLinFactNeighborX="-1959">
        <dgm:presLayoutVars>
          <dgm:chMax val="1"/>
          <dgm:bulletEnabled val="1"/>
        </dgm:presLayoutVars>
      </dgm:prSet>
      <dgm:spPr/>
    </dgm:pt>
    <dgm:pt modelId="{8A581D80-1F9A-4CCB-9C34-FA488F88C2D6}" type="pres">
      <dgm:prSet presAssocID="{F7004071-7C75-4CF3-B5D6-B2E685FC9369}" presName="descendantText" presStyleLbl="alignAccFollowNode1" presStyleIdx="0" presStyleCnt="1" custScaleX="181705" custLinFactNeighborX="-2934">
        <dgm:presLayoutVars>
          <dgm:bulletEnabled val="1"/>
        </dgm:presLayoutVars>
      </dgm:prSet>
      <dgm:spPr/>
    </dgm:pt>
  </dgm:ptLst>
  <dgm:cxnLst>
    <dgm:cxn modelId="{FC092A3B-CAC3-47F7-8EB6-E200C43815F7}" type="presOf" srcId="{5ACA94F0-6071-4E83-B1B3-A7A250438CF8}" destId="{8A581D80-1F9A-4CCB-9C34-FA488F88C2D6}" srcOrd="0" destOrd="3" presId="urn:microsoft.com/office/officeart/2005/8/layout/vList5"/>
    <dgm:cxn modelId="{67EE7C42-8BC6-4D17-90E2-1AD39F3600CE}" type="presOf" srcId="{3EA56212-E388-40F6-9BED-CAE1BE59CDE9}" destId="{8A581D80-1F9A-4CCB-9C34-FA488F88C2D6}" srcOrd="0" destOrd="2" presId="urn:microsoft.com/office/officeart/2005/8/layout/vList5"/>
    <dgm:cxn modelId="{AB025A6A-B357-4B9D-899F-3637D433A4BB}" srcId="{218D5441-5851-4FC0-BB24-282C8165F00C}" destId="{F7004071-7C75-4CF3-B5D6-B2E685FC9369}" srcOrd="0" destOrd="0" parTransId="{D3A0D750-2696-420B-A7CD-B64DF37AF855}" sibTransId="{8B4C4424-84EE-4AFD-84AB-F20CEFB05FEF}"/>
    <dgm:cxn modelId="{17FE1B4F-1835-4364-9CC6-2B3FDD5612E4}" srcId="{F7004071-7C75-4CF3-B5D6-B2E685FC9369}" destId="{3EA56212-E388-40F6-9BED-CAE1BE59CDE9}" srcOrd="2" destOrd="0" parTransId="{595DD568-1B10-4A81-B1EA-5C9C7B948DDC}" sibTransId="{D17A450D-9EB9-4973-8478-AF8A385C40A7}"/>
    <dgm:cxn modelId="{8790646F-77C3-48D7-9B5E-58B23ED69A4B}" type="presOf" srcId="{2C5E7D6A-F426-4779-906F-59A521E705FB}" destId="{8A581D80-1F9A-4CCB-9C34-FA488F88C2D6}" srcOrd="0" destOrd="1" presId="urn:microsoft.com/office/officeart/2005/8/layout/vList5"/>
    <dgm:cxn modelId="{527B1275-C832-43DE-B3AD-7D975B948E06}" type="presOf" srcId="{F7004071-7C75-4CF3-B5D6-B2E685FC9369}" destId="{4C78533F-7AAD-4CB6-88BE-FD1AB616716C}" srcOrd="0" destOrd="0" presId="urn:microsoft.com/office/officeart/2005/8/layout/vList5"/>
    <dgm:cxn modelId="{C011389F-E3CF-43F9-B969-7F65B13B2B87}" type="presOf" srcId="{7F501EE4-566E-4596-9A82-27D1BB93A75B}" destId="{8A581D80-1F9A-4CCB-9C34-FA488F88C2D6}" srcOrd="0" destOrd="0" presId="urn:microsoft.com/office/officeart/2005/8/layout/vList5"/>
    <dgm:cxn modelId="{7E3445B3-4083-49A9-9976-AA9B39416FBB}" srcId="{F7004071-7C75-4CF3-B5D6-B2E685FC9369}" destId="{7F501EE4-566E-4596-9A82-27D1BB93A75B}" srcOrd="0" destOrd="0" parTransId="{31464D70-B4D2-4E1E-9215-A06B0B96BA0A}" sibTransId="{F834C377-164E-4FB6-98D9-051F6EC89788}"/>
    <dgm:cxn modelId="{BDD016CE-0B1E-43E4-923E-EEE56D83C62C}" srcId="{F7004071-7C75-4CF3-B5D6-B2E685FC9369}" destId="{5ACA94F0-6071-4E83-B1B3-A7A250438CF8}" srcOrd="3" destOrd="0" parTransId="{CD4A4B24-2B7E-4162-847A-B716EB8A8314}" sibTransId="{0AB3484C-5A1C-4C11-ADDB-5F5B450A45D2}"/>
    <dgm:cxn modelId="{B6867DD2-F3E0-4734-B29B-5EC36FF7A1BD}" type="presOf" srcId="{218D5441-5851-4FC0-BB24-282C8165F00C}" destId="{C7C497F2-849B-4E5E-A88B-D0987A5872E4}" srcOrd="0" destOrd="0" presId="urn:microsoft.com/office/officeart/2005/8/layout/vList5"/>
    <dgm:cxn modelId="{89C2BEDC-DD13-499F-8F50-65C8B3D4F6A4}" srcId="{F7004071-7C75-4CF3-B5D6-B2E685FC9369}" destId="{2C5E7D6A-F426-4779-906F-59A521E705FB}" srcOrd="1" destOrd="0" parTransId="{3A95BCFE-9918-4C3D-8C73-DD900F9F1CC4}" sibTransId="{AB7B2259-AF14-4741-9C15-84BCAE8971BE}"/>
    <dgm:cxn modelId="{FEC5FDFD-534C-44A0-8E96-001B02C9B503}" type="presParOf" srcId="{C7C497F2-849B-4E5E-A88B-D0987A5872E4}" destId="{2228270F-0C79-4BDC-9BF7-E4A7C3B5BCD3}" srcOrd="0" destOrd="0" presId="urn:microsoft.com/office/officeart/2005/8/layout/vList5"/>
    <dgm:cxn modelId="{3BEF1CF7-17C7-4C65-A3B6-181B71E38565}" type="presParOf" srcId="{2228270F-0C79-4BDC-9BF7-E4A7C3B5BCD3}" destId="{4C78533F-7AAD-4CB6-88BE-FD1AB616716C}" srcOrd="0" destOrd="0" presId="urn:microsoft.com/office/officeart/2005/8/layout/vList5"/>
    <dgm:cxn modelId="{CDD31D3F-79B0-4883-8D03-372126D5C1F6}" type="presParOf" srcId="{2228270F-0C79-4BDC-9BF7-E4A7C3B5BCD3}" destId="{8A581D80-1F9A-4CCB-9C34-FA488F88C2D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8D5441-5851-4FC0-BB24-282C8165F00C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C7C497F2-849B-4E5E-A88B-D0987A5872E4}" type="pres">
      <dgm:prSet presAssocID="{218D5441-5851-4FC0-BB24-282C8165F00C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9C08C890-E124-466A-B2B2-0D77E2A80679}" type="presOf" srcId="{218D5441-5851-4FC0-BB24-282C8165F00C}" destId="{C7C497F2-849B-4E5E-A88B-D0987A5872E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8D5441-5851-4FC0-BB24-282C8165F00C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C7C497F2-849B-4E5E-A88B-D0987A5872E4}" type="pres">
      <dgm:prSet presAssocID="{218D5441-5851-4FC0-BB24-282C8165F00C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E621BD92-6D43-432E-81E3-FEAE0A751FFF}" type="presOf" srcId="{218D5441-5851-4FC0-BB24-282C8165F00C}" destId="{C7C497F2-849B-4E5E-A88B-D0987A5872E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81D80-1F9A-4CCB-9C34-FA488F88C2D6}">
      <dsp:nvSpPr>
        <dsp:cNvPr id="0" name=""/>
        <dsp:cNvSpPr/>
      </dsp:nvSpPr>
      <dsp:spPr>
        <a:xfrm rot="5400000">
          <a:off x="3192013" y="-2571022"/>
          <a:ext cx="1395016" cy="6887519"/>
        </a:xfrm>
        <a:prstGeom prst="round2SameRect">
          <a:avLst/>
        </a:prstGeom>
        <a:solidFill>
          <a:srgbClr val="B7D2F4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00" tIns="123825" rIns="247650" bIns="123825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한국장학재단 홈페이지 경로 </a:t>
          </a:r>
          <a:r>
            <a:rPr lang="en-US" altLang="en-US" sz="1200" b="1" u="none" kern="1200" dirty="0">
              <a:latin typeface="맑은 고딕" pitchFamily="50" charset="-127"/>
              <a:ea typeface="맑은 고딕" pitchFamily="50" charset="-127"/>
            </a:rPr>
            <a:t> “http://www.kosaf.go.kr”</a:t>
          </a:r>
          <a:endParaRPr lang="ko-KR" altLang="en-US" sz="1200" b="1" u="none" kern="1200" dirty="0">
            <a:latin typeface="맑은 고딕" pitchFamily="50" charset="-127"/>
            <a:ea typeface="맑은 고딕" pitchFamily="50" charset="-127"/>
          </a:endParaRP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기존회원</a:t>
          </a: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로그인</a:t>
          </a: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신규회원</a:t>
          </a: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서비스 이용자 등록</a:t>
          </a: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학자금대출 신청에 앞서</a:t>
          </a:r>
          <a:r>
            <a:rPr lang="en-US" altLang="ko-KR" sz="1200" b="1" u="none" kern="1200" dirty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본인명의 전자서명수단 준비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공동인증서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간편인증서 등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u="none" kern="120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필수</a:t>
          </a:r>
        </a:p>
      </dsp:txBody>
      <dsp:txXfrm rot="-5400000">
        <a:off x="445762" y="243328"/>
        <a:ext cx="6819420" cy="1258818"/>
      </dsp:txXfrm>
    </dsp:sp>
    <dsp:sp modelId="{4C78533F-7AAD-4CB6-88BE-FD1AB616716C}">
      <dsp:nvSpPr>
        <dsp:cNvPr id="0" name=""/>
        <dsp:cNvSpPr/>
      </dsp:nvSpPr>
      <dsp:spPr>
        <a:xfrm>
          <a:off x="0" y="161261"/>
          <a:ext cx="508070" cy="1422951"/>
        </a:xfrm>
        <a:prstGeom prst="roundRect">
          <a:avLst/>
        </a:prstGeom>
        <a:solidFill>
          <a:srgbClr val="EAEC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itchFamily="18" charset="-127"/>
              <a:ea typeface="HY동녘M" pitchFamily="18" charset="-127"/>
            </a:rPr>
            <a:t>Tip</a:t>
          </a:r>
          <a:endParaRPr lang="ko-KR" altLang="en-US" sz="1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itchFamily="18" charset="-127"/>
            <a:ea typeface="HY동녘M" pitchFamily="18" charset="-127"/>
          </a:endParaRPr>
        </a:p>
      </dsp:txBody>
      <dsp:txXfrm>
        <a:off x="24802" y="186063"/>
        <a:ext cx="458466" cy="13733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9786" cy="496967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41" y="2"/>
            <a:ext cx="2949786" cy="496967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r">
              <a:defRPr sz="1200"/>
            </a:lvl1pPr>
          </a:lstStyle>
          <a:p>
            <a:fld id="{829A6350-2B31-4A0F-8CF8-990B948BBDF2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60575" y="744538"/>
            <a:ext cx="2686050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5" tIns="45707" rIns="91415" bIns="4570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2" y="4721188"/>
            <a:ext cx="5445760" cy="4472702"/>
          </a:xfrm>
          <a:prstGeom prst="rect">
            <a:avLst/>
          </a:prstGeom>
        </p:spPr>
        <p:txBody>
          <a:bodyPr vert="horz" lIns="91415" tIns="45707" rIns="91415" bIns="45707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4" y="9440650"/>
            <a:ext cx="2949786" cy="496967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41" y="9440650"/>
            <a:ext cx="2949786" cy="496967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r">
              <a:defRPr sz="1200"/>
            </a:lvl1pPr>
          </a:lstStyle>
          <a:p>
            <a:fld id="{DFAC497D-097E-46F4-86FF-63DA07557AB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9980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3974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7948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71921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95895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19869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43843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67815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91789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060575" y="744538"/>
            <a:ext cx="2686050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ko-KR" altLang="en-US"/>
              <a:t>안녕하십니까</a:t>
            </a:r>
            <a:r>
              <a:rPr lang="en-US" altLang="ko-KR"/>
              <a:t>? 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r>
              <a:rPr lang="ko-KR" altLang="en-US"/>
              <a:t>한국장학재단 이사장 이경숙입니다</a:t>
            </a:r>
            <a:r>
              <a:rPr lang="en-US" altLang="ko-KR"/>
              <a:t>.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r>
              <a:rPr lang="ko-KR" altLang="en-US"/>
              <a:t>저희 </a:t>
            </a:r>
            <a:r>
              <a:rPr lang="ko-KR" altLang="en-US" b="1"/>
              <a:t>재단 선진화 추진실적</a:t>
            </a:r>
            <a:r>
              <a:rPr lang="ko-KR" altLang="en-US"/>
              <a:t>을 </a:t>
            </a:r>
            <a:r>
              <a:rPr lang="ko-KR" altLang="en-US" b="1"/>
              <a:t>보고</a:t>
            </a:r>
            <a:r>
              <a:rPr lang="ko-KR" altLang="en-US"/>
              <a:t> 드리겠습니다</a:t>
            </a:r>
            <a:r>
              <a:rPr lang="en-US" altLang="ko-KR"/>
              <a:t>.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760193-121F-4D2A-A706-ED4CE7CD15DE}" type="slidenum">
              <a:rPr lang="ko-KR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66933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1995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80550" y="3333237"/>
            <a:ext cx="6579554" cy="229997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61101" y="6080285"/>
            <a:ext cx="5418455" cy="27420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3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7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5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19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3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6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1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0CD7-C49E-41FF-AD6D-AFCE8BE9B153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0D24-7DC7-4C39-A45F-C3E5ED32D1DD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611973" y="429704"/>
            <a:ext cx="1741646" cy="91551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87035" y="429704"/>
            <a:ext cx="5095928" cy="915519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0B9E-9F60-416C-8063-687665475C70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6EA9-E318-4E6A-A855-1C797EDBE3A5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1458" y="6894964"/>
            <a:ext cx="6579554" cy="2131080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11458" y="4547798"/>
            <a:ext cx="6579554" cy="234716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397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479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19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58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198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38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678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17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2AA-AAFF-4946-A330-D0C6C8753D80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87034" y="2503649"/>
            <a:ext cx="3418787" cy="70812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934834" y="2503649"/>
            <a:ext cx="3418787" cy="70812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1DF07-9093-4C7B-99C2-E22391D1924D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7036" y="2401817"/>
            <a:ext cx="3420131" cy="100096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3974" indent="0">
              <a:buNone/>
              <a:defRPr sz="2300" b="1"/>
            </a:lvl2pPr>
            <a:lvl3pPr marL="1047948" indent="0">
              <a:buNone/>
              <a:defRPr sz="2000" b="1"/>
            </a:lvl3pPr>
            <a:lvl4pPr marL="1571921" indent="0">
              <a:buNone/>
              <a:defRPr sz="1800" b="1"/>
            </a:lvl4pPr>
            <a:lvl5pPr marL="2095895" indent="0">
              <a:buNone/>
              <a:defRPr sz="1800" b="1"/>
            </a:lvl5pPr>
            <a:lvl6pPr marL="2619869" indent="0">
              <a:buNone/>
              <a:defRPr sz="1800" b="1"/>
            </a:lvl6pPr>
            <a:lvl7pPr marL="3143843" indent="0">
              <a:buNone/>
              <a:defRPr sz="1800" b="1"/>
            </a:lvl7pPr>
            <a:lvl8pPr marL="3667815" indent="0">
              <a:buNone/>
              <a:defRPr sz="1800" b="1"/>
            </a:lvl8pPr>
            <a:lvl9pPr marL="4191789" indent="0">
              <a:buNone/>
              <a:defRPr sz="18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87036" y="3402777"/>
            <a:ext cx="3420131" cy="618211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932148" y="2401817"/>
            <a:ext cx="3421475" cy="100096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3974" indent="0">
              <a:buNone/>
              <a:defRPr sz="2300" b="1"/>
            </a:lvl2pPr>
            <a:lvl3pPr marL="1047948" indent="0">
              <a:buNone/>
              <a:defRPr sz="2000" b="1"/>
            </a:lvl3pPr>
            <a:lvl4pPr marL="1571921" indent="0">
              <a:buNone/>
              <a:defRPr sz="1800" b="1"/>
            </a:lvl4pPr>
            <a:lvl5pPr marL="2095895" indent="0">
              <a:buNone/>
              <a:defRPr sz="1800" b="1"/>
            </a:lvl5pPr>
            <a:lvl6pPr marL="2619869" indent="0">
              <a:buNone/>
              <a:defRPr sz="1800" b="1"/>
            </a:lvl6pPr>
            <a:lvl7pPr marL="3143843" indent="0">
              <a:buNone/>
              <a:defRPr sz="1800" b="1"/>
            </a:lvl7pPr>
            <a:lvl8pPr marL="3667815" indent="0">
              <a:buNone/>
              <a:defRPr sz="1800" b="1"/>
            </a:lvl8pPr>
            <a:lvl9pPr marL="4191789" indent="0">
              <a:buNone/>
              <a:defRPr sz="18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932148" y="3402777"/>
            <a:ext cx="3421475" cy="618211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DA4-CC2E-4102-B8FE-208571E37322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A90A-F7D1-4E41-86C8-6CBF5ECDC22B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1CFE-0274-44E2-8E7A-269096E92E72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7038" y="427216"/>
            <a:ext cx="2546621" cy="181812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26380" y="427218"/>
            <a:ext cx="4327240" cy="915768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87038" y="2245334"/>
            <a:ext cx="2546621" cy="7339559"/>
          </a:xfrm>
        </p:spPr>
        <p:txBody>
          <a:bodyPr/>
          <a:lstStyle>
            <a:lvl1pPr marL="0" indent="0">
              <a:buNone/>
              <a:defRPr sz="1600"/>
            </a:lvl1pPr>
            <a:lvl2pPr marL="523974" indent="0">
              <a:buNone/>
              <a:defRPr sz="1400"/>
            </a:lvl2pPr>
            <a:lvl3pPr marL="1047948" indent="0">
              <a:buNone/>
              <a:defRPr sz="1100"/>
            </a:lvl3pPr>
            <a:lvl4pPr marL="1571921" indent="0">
              <a:buNone/>
              <a:defRPr sz="1000"/>
            </a:lvl4pPr>
            <a:lvl5pPr marL="2095895" indent="0">
              <a:buNone/>
              <a:defRPr sz="1000"/>
            </a:lvl5pPr>
            <a:lvl6pPr marL="2619869" indent="0">
              <a:buNone/>
              <a:defRPr sz="1000"/>
            </a:lvl6pPr>
            <a:lvl7pPr marL="3143843" indent="0">
              <a:buNone/>
              <a:defRPr sz="1000"/>
            </a:lvl7pPr>
            <a:lvl8pPr marL="3667815" indent="0">
              <a:buNone/>
              <a:defRPr sz="1000"/>
            </a:lvl8pPr>
            <a:lvl9pPr marL="4191789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A2C92-7840-40D4-A28F-9E837FEC4546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17223" y="7510943"/>
            <a:ext cx="4644390" cy="88671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17223" y="958740"/>
            <a:ext cx="4644390" cy="6437948"/>
          </a:xfrm>
        </p:spPr>
        <p:txBody>
          <a:bodyPr/>
          <a:lstStyle>
            <a:lvl1pPr marL="0" indent="0">
              <a:buNone/>
              <a:defRPr sz="3700"/>
            </a:lvl1pPr>
            <a:lvl2pPr marL="523974" indent="0">
              <a:buNone/>
              <a:defRPr sz="3200"/>
            </a:lvl2pPr>
            <a:lvl3pPr marL="1047948" indent="0">
              <a:buNone/>
              <a:defRPr sz="2800"/>
            </a:lvl3pPr>
            <a:lvl4pPr marL="1571921" indent="0">
              <a:buNone/>
              <a:defRPr sz="2300"/>
            </a:lvl4pPr>
            <a:lvl5pPr marL="2095895" indent="0">
              <a:buNone/>
              <a:defRPr sz="2300"/>
            </a:lvl5pPr>
            <a:lvl6pPr marL="2619869" indent="0">
              <a:buNone/>
              <a:defRPr sz="2300"/>
            </a:lvl6pPr>
            <a:lvl7pPr marL="3143843" indent="0">
              <a:buNone/>
              <a:defRPr sz="2300"/>
            </a:lvl7pPr>
            <a:lvl8pPr marL="3667815" indent="0">
              <a:buNone/>
              <a:defRPr sz="2300"/>
            </a:lvl8pPr>
            <a:lvl9pPr marL="4191789" indent="0">
              <a:buNone/>
              <a:defRPr sz="23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517223" y="8397656"/>
            <a:ext cx="4644390" cy="1259274"/>
          </a:xfrm>
        </p:spPr>
        <p:txBody>
          <a:bodyPr/>
          <a:lstStyle>
            <a:lvl1pPr marL="0" indent="0">
              <a:buNone/>
              <a:defRPr sz="1600"/>
            </a:lvl1pPr>
            <a:lvl2pPr marL="523974" indent="0">
              <a:buNone/>
              <a:defRPr sz="1400"/>
            </a:lvl2pPr>
            <a:lvl3pPr marL="1047948" indent="0">
              <a:buNone/>
              <a:defRPr sz="1100"/>
            </a:lvl3pPr>
            <a:lvl4pPr marL="1571921" indent="0">
              <a:buNone/>
              <a:defRPr sz="1000"/>
            </a:lvl4pPr>
            <a:lvl5pPr marL="2095895" indent="0">
              <a:buNone/>
              <a:defRPr sz="1000"/>
            </a:lvl5pPr>
            <a:lvl6pPr marL="2619869" indent="0">
              <a:buNone/>
              <a:defRPr sz="1000"/>
            </a:lvl6pPr>
            <a:lvl7pPr marL="3143843" indent="0">
              <a:buNone/>
              <a:defRPr sz="1000"/>
            </a:lvl7pPr>
            <a:lvl8pPr marL="3667815" indent="0">
              <a:buNone/>
              <a:defRPr sz="1000"/>
            </a:lvl8pPr>
            <a:lvl9pPr marL="4191789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A1D5F-4BC4-45A7-B2B0-0B3DFA75B155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87034" y="429694"/>
            <a:ext cx="6966585" cy="1788318"/>
          </a:xfrm>
          <a:prstGeom prst="rect">
            <a:avLst/>
          </a:prstGeom>
        </p:spPr>
        <p:txBody>
          <a:bodyPr vert="horz" lIns="104795" tIns="52397" rIns="104795" bIns="52397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7034" y="2503649"/>
            <a:ext cx="6966585" cy="7081246"/>
          </a:xfrm>
          <a:prstGeom prst="rect">
            <a:avLst/>
          </a:prstGeom>
        </p:spPr>
        <p:txBody>
          <a:bodyPr vert="horz" lIns="104795" tIns="52397" rIns="104795" bIns="52397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87037" y="99450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732D3-D0CA-46F9-AD3B-A587E4ADA427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4726" y="9945043"/>
            <a:ext cx="2451206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547470" y="99450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1047948" rtl="0" eaLnBrk="1" latinLnBrk="1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2981" indent="-392981" algn="l" defTabSz="1047948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1457" indent="-327483" algn="l" defTabSz="1047948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9934" indent="-261987" algn="l" defTabSz="1047948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3908" indent="-261987" algn="l" defTabSz="1047948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7882" indent="-261987" algn="l" defTabSz="1047948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1856" indent="-261987" algn="l" defTabSz="1047948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05828" indent="-261987" algn="l" defTabSz="1047948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29802" indent="-261987" algn="l" defTabSz="1047948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3776" indent="-261987" algn="l" defTabSz="1047948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23974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47948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71921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5895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619869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43843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67815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91789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saf.go.kr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>
            <a:extLst>
              <a:ext uri="{FF2B5EF4-FFF2-40B4-BE49-F238E27FC236}">
                <a16:creationId xmlns:a16="http://schemas.microsoft.com/office/drawing/2014/main" id="{78D1233B-3CC5-4757-9DCF-591CC1A3D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"/>
            <a:ext cx="7740651" cy="1072991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27C89CF-2B20-4F33-BDC3-5F36B24FF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461" y="279400"/>
            <a:ext cx="7200663" cy="9715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8217" y="2700660"/>
            <a:ext cx="7344215" cy="2229476"/>
          </a:xfrm>
          <a:prstGeom prst="rect">
            <a:avLst/>
          </a:prstGeom>
          <a:noFill/>
        </p:spPr>
        <p:txBody>
          <a:bodyPr wrap="square" lIns="104795" tIns="52397" rIns="104795" bIns="52397">
            <a:spAutoFit/>
          </a:bodyPr>
          <a:lstStyle/>
          <a:p>
            <a:pPr algn="ctr">
              <a:defRPr/>
            </a:pPr>
            <a:r>
              <a:rPr lang="en-US" altLang="ko-KR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2026</a:t>
            </a:r>
            <a:r>
              <a:rPr lang="ko-KR" altLang="en-US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년 </a:t>
            </a:r>
            <a:r>
              <a:rPr lang="en-US" altLang="ko-KR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학기</a:t>
            </a:r>
            <a:endParaRPr lang="en-US" altLang="ko-KR" sz="4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endParaRPr lang="en-US" altLang="ko-KR" sz="9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41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학점은행제 학습자 학자금대출</a:t>
            </a:r>
            <a:r>
              <a:rPr lang="ko-KR" altLang="en-US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4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신청 매뉴얼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19108" y="5078392"/>
            <a:ext cx="4957818" cy="305872"/>
          </a:xfrm>
          <a:prstGeom prst="rect">
            <a:avLst/>
          </a:prstGeom>
          <a:noFill/>
        </p:spPr>
        <p:txBody>
          <a:bodyPr wrap="square" lIns="104795" tIns="52397" rIns="104795" bIns="52397" rtlCol="0">
            <a:spAutoFit/>
          </a:bodyPr>
          <a:lstStyle/>
          <a:p>
            <a:pPr algn="ctr"/>
            <a:r>
              <a:rPr lang="ko-KR" altLang="en-US" sz="1300" b="1" dirty="0">
                <a:solidFill>
                  <a:srgbClr val="FF0000"/>
                </a:solidFill>
              </a:rPr>
              <a:t>시스템 개선 등으로 인하여 일부 내용은 변경될 수 있음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8205" y="7123691"/>
            <a:ext cx="5425175" cy="1252607"/>
          </a:xfrm>
          <a:prstGeom prst="rect">
            <a:avLst/>
          </a:prstGeom>
          <a:noFill/>
        </p:spPr>
        <p:txBody>
          <a:bodyPr lIns="104795" tIns="52397" rIns="104795" bIns="52397">
            <a:spAutoFit/>
          </a:bodyPr>
          <a:lstStyle/>
          <a:p>
            <a:pPr algn="ctr">
              <a:defRPr/>
            </a:pPr>
            <a:r>
              <a:rPr lang="ko-KR" altLang="en-US" sz="3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한국장학재단</a:t>
            </a:r>
            <a:endParaRPr lang="en-US" altLang="ko-KR" sz="3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3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학자금대출부</a:t>
            </a:r>
            <a:endParaRPr lang="en-US" altLang="ko-KR" sz="3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68834BC-8F89-41B0-B0C9-5C5CF8A63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461" y="-17780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475163056" descr="EMB00000a780282">
            <a:extLst>
              <a:ext uri="{FF2B5EF4-FFF2-40B4-BE49-F238E27FC236}">
                <a16:creationId xmlns:a16="http://schemas.microsoft.com/office/drawing/2014/main" id="{0786680D-ACFF-4EF7-BBC2-AFF2A4EDC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014" y="9531417"/>
            <a:ext cx="1804731" cy="45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58924019-73BA-44C8-9D2F-555F22B83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슬라이드 번호 개체 틀 1">
            <a:extLst>
              <a:ext uri="{FF2B5EF4-FFF2-40B4-BE49-F238E27FC236}">
                <a16:creationId xmlns:a16="http://schemas.microsoft.com/office/drawing/2014/main" id="{CA055B59-1AB1-4D33-BDAB-AFB136598C36}"/>
              </a:ext>
            </a:extLst>
          </p:cNvPr>
          <p:cNvSpPr txBox="1">
            <a:spLocks/>
          </p:cNvSpPr>
          <p:nvPr/>
        </p:nvSpPr>
        <p:spPr>
          <a:xfrm>
            <a:off x="5547470" y="99450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9</a:t>
            </a:fld>
            <a:endParaRPr lang="ko-KR" altLang="en-US"/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E4028FBA-104D-4CBA-A46B-C848F769AFD6}"/>
              </a:ext>
            </a:extLst>
          </p:cNvPr>
          <p:cNvGrpSpPr/>
          <p:nvPr/>
        </p:nvGrpSpPr>
        <p:grpSpPr>
          <a:xfrm>
            <a:off x="691872" y="8988138"/>
            <a:ext cx="6845969" cy="1630332"/>
            <a:chOff x="445761" y="175230"/>
            <a:chExt cx="6887519" cy="1395016"/>
          </a:xfrm>
        </p:grpSpPr>
        <p:sp>
          <p:nvSpPr>
            <p:cNvPr id="26" name="사각형: 둥근 위쪽 모서리 25">
              <a:extLst>
                <a:ext uri="{FF2B5EF4-FFF2-40B4-BE49-F238E27FC236}">
                  <a16:creationId xmlns:a16="http://schemas.microsoft.com/office/drawing/2014/main" id="{56E412F6-BD88-44C3-853A-53230E279612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사각형: 둥근 위쪽 모서리 4">
              <a:extLst>
                <a:ext uri="{FF2B5EF4-FFF2-40B4-BE49-F238E27FC236}">
                  <a16:creationId xmlns:a16="http://schemas.microsoft.com/office/drawing/2014/main" id="{836E67D1-9408-4708-8A0E-00F27003283A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홈페이지 </a:t>
              </a: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학자금대출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학자금대출 실행 </a:t>
              </a:r>
              <a:r>
                <a:rPr lang="en-US" altLang="ko-KR" sz="1200" b="1" dirty="0">
                  <a:latin typeface="맑은 고딕" pitchFamily="50" charset="-127"/>
                </a:rPr>
                <a:t>&gt; </a:t>
              </a:r>
              <a:r>
                <a:rPr lang="ko-KR" altLang="en-US" sz="1200" b="1" dirty="0">
                  <a:latin typeface="맑은 고딕" pitchFamily="50" charset="-127"/>
                </a:rPr>
                <a:t>학점은행제 학습자 학자금대출 실행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신청현황</a:t>
              </a:r>
              <a:r>
                <a:rPr lang="en-US" altLang="ko-KR" sz="1200" b="1" dirty="0">
                  <a:latin typeface="맑은 고딕" pitchFamily="50" charset="-127"/>
                </a:rPr>
                <a:t>)’</a:t>
              </a:r>
              <a:r>
                <a:rPr lang="ko-KR" altLang="en-US" sz="1200" b="1" dirty="0">
                  <a:latin typeface="맑은 고딕" pitchFamily="50" charset="-127"/>
                </a:rPr>
                <a:t> 에서 신청현황 확인 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신청서 취소</a:t>
              </a:r>
              <a:r>
                <a:rPr lang="en-US" altLang="ko-KR" sz="1200" b="1" dirty="0">
                  <a:latin typeface="맑은 고딕" pitchFamily="50" charset="-127"/>
                </a:rPr>
                <a:t>‘ </a:t>
              </a:r>
              <a:r>
                <a:rPr lang="ko-KR" altLang="en-US" sz="1200" b="1" dirty="0">
                  <a:latin typeface="맑은 고딕" pitchFamily="50" charset="-127"/>
                </a:rPr>
                <a:t>버튼 클릭하여 신청 취소 가능 </a:t>
              </a:r>
              <a:r>
                <a:rPr lang="en-US" altLang="ko-KR" sz="1200" b="1" dirty="0">
                  <a:solidFill>
                    <a:srgbClr val="FF0000"/>
                  </a:solidFill>
                  <a:latin typeface="맑은 고딕" pitchFamily="50" charset="-127"/>
                </a:rPr>
                <a:t>*</a:t>
              </a:r>
              <a:r>
                <a:rPr lang="ko-KR" altLang="en-US" sz="1200" b="1" dirty="0">
                  <a:solidFill>
                    <a:srgbClr val="FF0000"/>
                  </a:solidFill>
                  <a:latin typeface="맑은 고딕" pitchFamily="50" charset="-127"/>
                </a:rPr>
                <a:t>학자금대출 실행 후 신청 취소 불가</a:t>
              </a:r>
              <a:endParaRPr lang="en-US" altLang="ko-KR" sz="1200" b="1" dirty="0">
                <a:solidFill>
                  <a:srgbClr val="FF0000"/>
                </a:solidFill>
                <a:latin typeface="맑은 고딕" pitchFamily="50" charset="-127"/>
              </a:endParaRPr>
            </a:p>
            <a:p>
              <a:pPr lvl="0"/>
              <a:endParaRPr lang="ko-KR" altLang="en-US" sz="1200" b="1" dirty="0">
                <a:solidFill>
                  <a:srgbClr val="FF0000"/>
                </a:solidFill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/>
                <a:t> ※ 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신청정보 </a:t>
              </a:r>
              <a:r>
                <a:rPr lang="ko-KR" altLang="en-US" sz="1200" b="1" dirty="0" err="1">
                  <a:solidFill>
                    <a:srgbClr val="0000FF"/>
                  </a:solidFill>
                </a:rPr>
                <a:t>오입력한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 경우</a:t>
              </a:r>
              <a:r>
                <a:rPr lang="en-US" altLang="ko-KR" sz="1200" b="1" dirty="0">
                  <a:solidFill>
                    <a:srgbClr val="0000FF"/>
                  </a:solidFill>
                </a:rPr>
                <a:t>, 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신청취소 후 </a:t>
              </a:r>
              <a:r>
                <a:rPr lang="ko-KR" altLang="en-US" sz="1200" b="1" dirty="0" err="1">
                  <a:solidFill>
                    <a:srgbClr val="0000FF"/>
                  </a:solidFill>
                </a:rPr>
                <a:t>재신청</a:t>
              </a:r>
              <a:r>
                <a:rPr lang="en-US" altLang="ko-KR" sz="1200" dirty="0"/>
                <a:t>(</a:t>
              </a:r>
              <a:r>
                <a:rPr lang="ko-KR" altLang="en-US" sz="1200" dirty="0"/>
                <a:t>신청정보를 잘못 입력할</a:t>
              </a:r>
              <a:r>
                <a:rPr lang="ko-KR" altLang="en-US" sz="1200" b="1" dirty="0">
                  <a:solidFill>
                    <a:srgbClr val="FF0000"/>
                  </a:solidFill>
                  <a:latin typeface="맑은 고딕" pitchFamily="50" charset="-127"/>
                </a:rPr>
                <a:t> </a:t>
              </a:r>
              <a:r>
                <a:rPr lang="ko-KR" altLang="en-US" sz="1200" dirty="0"/>
                <a:t>경우</a:t>
              </a:r>
              <a:r>
                <a:rPr lang="en-US" altLang="ko-KR" sz="1200" dirty="0"/>
                <a:t>, </a:t>
              </a:r>
              <a:r>
                <a:rPr lang="ko-KR" altLang="en-US" sz="1200" dirty="0"/>
                <a:t>심사 및 실행     </a:t>
              </a:r>
              <a:endParaRPr lang="en-US" altLang="ko-KR" sz="1200" dirty="0"/>
            </a:p>
            <a:p>
              <a:pPr lvl="0"/>
              <a:r>
                <a:rPr lang="en-US" altLang="ko-KR" sz="1200" dirty="0"/>
                <a:t>    </a:t>
              </a:r>
              <a:r>
                <a:rPr lang="ko-KR" altLang="en-US" sz="1200" dirty="0"/>
                <a:t>에 오류가 발생할 수 있어 정확한 입력 필요</a:t>
              </a:r>
              <a:r>
                <a:rPr lang="en-US" altLang="ko-KR" sz="1200" dirty="0"/>
                <a:t>)</a:t>
              </a:r>
              <a:endParaRPr lang="ko-KR" altLang="en-US" sz="1200" b="1" dirty="0">
                <a:solidFill>
                  <a:srgbClr val="FF0000"/>
                </a:solidFill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AD770E47-A6AC-4F65-B522-26A852A2BF78}"/>
              </a:ext>
            </a:extLst>
          </p:cNvPr>
          <p:cNvGrpSpPr/>
          <p:nvPr/>
        </p:nvGrpSpPr>
        <p:grpSpPr>
          <a:xfrm>
            <a:off x="169471" y="8951206"/>
            <a:ext cx="508070" cy="1678218"/>
            <a:chOff x="0" y="161261"/>
            <a:chExt cx="508070" cy="1422951"/>
          </a:xfrm>
        </p:grpSpPr>
        <p:sp>
          <p:nvSpPr>
            <p:cNvPr id="40" name="사각형: 둥근 모서리 39">
              <a:extLst>
                <a:ext uri="{FF2B5EF4-FFF2-40B4-BE49-F238E27FC236}">
                  <a16:creationId xmlns:a16="http://schemas.microsoft.com/office/drawing/2014/main" id="{5F221E72-77D4-4DEB-8E30-7101AD0E94D3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사각형: 둥근 모서리 6">
              <a:extLst>
                <a:ext uri="{FF2B5EF4-FFF2-40B4-BE49-F238E27FC236}">
                  <a16:creationId xmlns:a16="http://schemas.microsoft.com/office/drawing/2014/main" id="{70095E1F-2F9D-4673-9804-A5972564B488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45" name="모서리가 둥근 직사각형 237">
            <a:extLst>
              <a:ext uri="{FF2B5EF4-FFF2-40B4-BE49-F238E27FC236}">
                <a16:creationId xmlns:a16="http://schemas.microsoft.com/office/drawing/2014/main" id="{3D967ABD-D27A-4B91-B1F4-AB596C4E0FF4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CDFFD38-EC07-4041-8018-45EE171FB83B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83764B6-97D7-41AB-B6A2-18FA47D945D1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Ⅳ. 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DC58BAC-543A-49F3-B81E-B5405ACAC692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신청확인</a:t>
            </a:r>
          </a:p>
        </p:txBody>
      </p:sp>
      <p:sp>
        <p:nvSpPr>
          <p:cNvPr id="55" name="슬라이드 번호 개체 틀 1">
            <a:extLst>
              <a:ext uri="{FF2B5EF4-FFF2-40B4-BE49-F238E27FC236}">
                <a16:creationId xmlns:a16="http://schemas.microsoft.com/office/drawing/2014/main" id="{A5D078AC-87F6-460E-8DB6-D6E4B5A8F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99870" y="10097443"/>
            <a:ext cx="1806153" cy="571267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pic>
        <p:nvPicPr>
          <p:cNvPr id="56" name="그림 55">
            <a:extLst>
              <a:ext uri="{FF2B5EF4-FFF2-40B4-BE49-F238E27FC236}">
                <a16:creationId xmlns:a16="http://schemas.microsoft.com/office/drawing/2014/main" id="{B1CB58A3-B449-4D63-B276-0406D5618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1" y="730701"/>
            <a:ext cx="7692502" cy="820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521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모서리가 둥근 직사각형 237">
            <a:extLst>
              <a:ext uri="{FF2B5EF4-FFF2-40B4-BE49-F238E27FC236}">
                <a16:creationId xmlns:a16="http://schemas.microsoft.com/office/drawing/2014/main" id="{CC4B4821-8BBA-47C3-B0FF-1717B1685156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92F80A58-4BA1-43B7-BBE3-1348F62A763D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1FE4BF8-7976-4478-972B-C12F97AC929B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Ⅳ. 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F26532A-8427-4583-80A2-B04FD6F313B8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신청확인</a:t>
            </a:r>
          </a:p>
        </p:txBody>
      </p: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65052949-5606-46ED-AFA7-3E5A51AF41E2}"/>
              </a:ext>
            </a:extLst>
          </p:cNvPr>
          <p:cNvGrpSpPr/>
          <p:nvPr/>
        </p:nvGrpSpPr>
        <p:grpSpPr>
          <a:xfrm>
            <a:off x="691872" y="8988138"/>
            <a:ext cx="6845969" cy="1630332"/>
            <a:chOff x="445761" y="175230"/>
            <a:chExt cx="6887519" cy="1395016"/>
          </a:xfrm>
        </p:grpSpPr>
        <p:sp>
          <p:nvSpPr>
            <p:cNvPr id="76" name="사각형: 둥근 위쪽 모서리 75">
              <a:extLst>
                <a:ext uri="{FF2B5EF4-FFF2-40B4-BE49-F238E27FC236}">
                  <a16:creationId xmlns:a16="http://schemas.microsoft.com/office/drawing/2014/main" id="{8842E48E-253C-4EE5-BB41-ED511705EEE7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7" name="사각형: 둥근 위쪽 모서리 4">
              <a:extLst>
                <a:ext uri="{FF2B5EF4-FFF2-40B4-BE49-F238E27FC236}">
                  <a16:creationId xmlns:a16="http://schemas.microsoft.com/office/drawing/2014/main" id="{32CDA0F6-BDCB-46C5-B8F3-0852C7FD1713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홈페이지 </a:t>
              </a: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학자금대출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학자금대출 실행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학점은행제 학습자 학자금대출 실행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신청현황</a:t>
              </a:r>
              <a:r>
                <a:rPr lang="en-US" altLang="ko-KR" sz="1200" b="1" dirty="0">
                  <a:latin typeface="맑은 고딕" pitchFamily="50" charset="-127"/>
                </a:rPr>
                <a:t>)’</a:t>
              </a:r>
              <a:r>
                <a:rPr lang="ko-KR" altLang="en-US" sz="1200" b="1" dirty="0">
                  <a:latin typeface="맑은 고딕" pitchFamily="50" charset="-127"/>
                </a:rPr>
                <a:t> 에서 </a:t>
              </a:r>
              <a:r>
                <a:rPr lang="ko-KR" altLang="en-US" sz="1200" b="1" dirty="0">
                  <a:solidFill>
                    <a:srgbClr val="0000FF"/>
                  </a:solidFill>
                  <a:latin typeface="맑은 고딕" pitchFamily="50" charset="-127"/>
                </a:rPr>
                <a:t>신청현황</a:t>
              </a:r>
              <a:r>
                <a:rPr lang="ko-KR" altLang="en-US" sz="1200" b="1" dirty="0">
                  <a:latin typeface="맑은 고딕" pitchFamily="50" charset="-127"/>
                </a:rPr>
                <a:t> 확인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</a:t>
              </a:r>
              <a:r>
                <a:rPr lang="en-US" altLang="ko-KR" sz="1100" dirty="0">
                  <a:latin typeface="맑은 고딕" pitchFamily="50" charset="-127"/>
                </a:rPr>
                <a:t>- </a:t>
              </a:r>
              <a:r>
                <a:rPr lang="ko-KR" altLang="en-US" sz="1100" dirty="0">
                  <a:latin typeface="맑은 고딕" pitchFamily="50" charset="-127"/>
                </a:rPr>
                <a:t>거절사유 상세</a:t>
              </a:r>
              <a:r>
                <a:rPr lang="en-US" altLang="ko-KR" sz="1100" dirty="0">
                  <a:latin typeface="맑은 고딕" pitchFamily="50" charset="-127"/>
                </a:rPr>
                <a:t>: </a:t>
              </a:r>
              <a:r>
                <a:rPr lang="ko-KR" altLang="en-US" sz="1100" dirty="0">
                  <a:latin typeface="맑은 고딕" pitchFamily="50" charset="-127"/>
                </a:rPr>
                <a:t>대출 신청 건에 대한 거절사유 확인 가능</a:t>
              </a:r>
              <a:endParaRPr lang="en-US" altLang="ko-KR" sz="1100" dirty="0">
                <a:latin typeface="맑은 고딕" pitchFamily="50" charset="-127"/>
              </a:endParaRPr>
            </a:p>
            <a:p>
              <a:pPr lvl="0"/>
              <a:r>
                <a:rPr lang="en-US" altLang="ko-KR" sz="1100" b="1" dirty="0">
                  <a:latin typeface="맑은 고딕" pitchFamily="50" charset="-127"/>
                </a:rPr>
                <a:t>    </a:t>
              </a:r>
              <a:r>
                <a:rPr lang="en-US" altLang="ko-KR" sz="1100" dirty="0">
                  <a:latin typeface="맑은 고딕" pitchFamily="50" charset="-127"/>
                </a:rPr>
                <a:t>- </a:t>
              </a:r>
              <a:r>
                <a:rPr lang="ko-KR" altLang="en-US" sz="1100" dirty="0">
                  <a:latin typeface="맑은 고딕" pitchFamily="50" charset="-127"/>
                </a:rPr>
                <a:t>특별승인 이력보기</a:t>
              </a:r>
              <a:r>
                <a:rPr lang="en-US" altLang="ko-KR" sz="1100" dirty="0">
                  <a:latin typeface="맑은 고딕" pitchFamily="50" charset="-127"/>
                </a:rPr>
                <a:t>: </a:t>
              </a:r>
              <a:r>
                <a:rPr lang="ko-KR" altLang="en-US" sz="1100" b="1" dirty="0">
                  <a:solidFill>
                    <a:srgbClr val="0000FF"/>
                  </a:solidFill>
                  <a:latin typeface="맑은 고딕" pitchFamily="50" charset="-127"/>
                </a:rPr>
                <a:t>성적 특별승인</a:t>
              </a:r>
              <a:r>
                <a:rPr lang="ko-KR" altLang="en-US" sz="1100" dirty="0">
                  <a:latin typeface="맑은 고딕" pitchFamily="50" charset="-127"/>
                </a:rPr>
                <a:t> 이력 및  </a:t>
              </a:r>
              <a:r>
                <a:rPr lang="ko-KR" altLang="en-US" sz="1100" b="1" dirty="0">
                  <a:solidFill>
                    <a:srgbClr val="0000FF"/>
                  </a:solidFill>
                  <a:latin typeface="맑은 고딕" pitchFamily="50" charset="-127"/>
                </a:rPr>
                <a:t>재학생 </a:t>
              </a:r>
              <a:r>
                <a:rPr lang="ko-KR" altLang="en-US" sz="1100" b="1" dirty="0" err="1">
                  <a:solidFill>
                    <a:srgbClr val="0000FF"/>
                  </a:solidFill>
                  <a:latin typeface="맑은 고딕" pitchFamily="50" charset="-127"/>
                </a:rPr>
                <a:t>기등록</a:t>
              </a:r>
              <a:r>
                <a:rPr lang="ko-KR" altLang="en-US" sz="1100" b="1" dirty="0">
                  <a:solidFill>
                    <a:srgbClr val="0000FF"/>
                  </a:solidFill>
                  <a:latin typeface="맑은 고딕" pitchFamily="50" charset="-127"/>
                </a:rPr>
                <a:t> 특별승인</a:t>
              </a:r>
              <a:r>
                <a:rPr lang="ko-KR" altLang="en-US" sz="1100" dirty="0">
                  <a:latin typeface="맑은 고딕" pitchFamily="50" charset="-127"/>
                </a:rPr>
                <a:t> 이력 확인</a:t>
              </a:r>
              <a:endParaRPr lang="en-US" altLang="ko-KR" sz="1100" dirty="0">
                <a:latin typeface="맑은 고딕" pitchFamily="50" charset="-127"/>
              </a:endParaRPr>
            </a:p>
            <a:p>
              <a:pPr lvl="0"/>
              <a:endParaRPr lang="ko-KR" altLang="en-US" sz="1200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성적 특별승인 교육 이수 가능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solidFill>
                    <a:srgbClr val="0000FF"/>
                  </a:solidFill>
                  <a:latin typeface="맑은 고딕" pitchFamily="50" charset="-127"/>
                </a:rPr>
                <a:t>대출거절 해소방법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을 통해 학자금대출 거절 해소 방법 확인  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49ED88EE-09B8-4796-9D42-A0CA9061C53F}"/>
              </a:ext>
            </a:extLst>
          </p:cNvPr>
          <p:cNvGrpSpPr/>
          <p:nvPr/>
        </p:nvGrpSpPr>
        <p:grpSpPr>
          <a:xfrm>
            <a:off x="169471" y="8951206"/>
            <a:ext cx="508070" cy="1678218"/>
            <a:chOff x="0" y="161261"/>
            <a:chExt cx="508070" cy="1422951"/>
          </a:xfrm>
        </p:grpSpPr>
        <p:sp>
          <p:nvSpPr>
            <p:cNvPr id="79" name="사각형: 둥근 모서리 78">
              <a:extLst>
                <a:ext uri="{FF2B5EF4-FFF2-40B4-BE49-F238E27FC236}">
                  <a16:creationId xmlns:a16="http://schemas.microsoft.com/office/drawing/2014/main" id="{C8DF7C2C-FD0C-4C6A-ACC2-FE7B1C309A07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0" name="사각형: 둥근 모서리 6">
              <a:extLst>
                <a:ext uri="{FF2B5EF4-FFF2-40B4-BE49-F238E27FC236}">
                  <a16:creationId xmlns:a16="http://schemas.microsoft.com/office/drawing/2014/main" id="{4E65868D-205C-45F6-96B3-1BE197C5C3A4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86" name="슬라이드 번호 개체 틀 1">
            <a:extLst>
              <a:ext uri="{FF2B5EF4-FFF2-40B4-BE49-F238E27FC236}">
                <a16:creationId xmlns:a16="http://schemas.microsoft.com/office/drawing/2014/main" id="{74D6785E-CF4C-4743-8E0E-87C14561FE44}"/>
              </a:ext>
            </a:extLst>
          </p:cNvPr>
          <p:cNvSpPr txBox="1">
            <a:spLocks/>
          </p:cNvSpPr>
          <p:nvPr/>
        </p:nvSpPr>
        <p:spPr>
          <a:xfrm>
            <a:off x="5699870" y="100974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pic>
        <p:nvPicPr>
          <p:cNvPr id="88" name="그림 87">
            <a:extLst>
              <a:ext uri="{FF2B5EF4-FFF2-40B4-BE49-F238E27FC236}">
                <a16:creationId xmlns:a16="http://schemas.microsoft.com/office/drawing/2014/main" id="{CF942CD5-4453-4AAB-BA9C-B8973D920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" y="625863"/>
            <a:ext cx="7689849" cy="830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03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모서리가 둥근 직사각형 237">
            <a:extLst>
              <a:ext uri="{FF2B5EF4-FFF2-40B4-BE49-F238E27FC236}">
                <a16:creationId xmlns:a16="http://schemas.microsoft.com/office/drawing/2014/main" id="{A0830B81-0612-4880-A9A9-EFDF5CB33B13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5336870-0727-4502-B604-0476F2BCB8C5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E63A685-8F5F-42D0-90E0-8EC11131C49E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Ⅳ. 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F28C76-6086-42F7-A11F-DD90A1D7E22A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신청확인</a:t>
            </a:r>
          </a:p>
        </p:txBody>
      </p: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F8CAD0D3-B4D4-4609-BBEF-86867DDAA501}"/>
              </a:ext>
            </a:extLst>
          </p:cNvPr>
          <p:cNvGrpSpPr/>
          <p:nvPr/>
        </p:nvGrpSpPr>
        <p:grpSpPr>
          <a:xfrm>
            <a:off x="691872" y="9001194"/>
            <a:ext cx="6845969" cy="1630332"/>
            <a:chOff x="445761" y="175230"/>
            <a:chExt cx="6887519" cy="1395016"/>
          </a:xfrm>
        </p:grpSpPr>
        <p:sp>
          <p:nvSpPr>
            <p:cNvPr id="92" name="사각형: 둥근 위쪽 모서리 91">
              <a:extLst>
                <a:ext uri="{FF2B5EF4-FFF2-40B4-BE49-F238E27FC236}">
                  <a16:creationId xmlns:a16="http://schemas.microsoft.com/office/drawing/2014/main" id="{9312AF8F-FAEA-4D8A-9871-BC12B54FB9C0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4" name="사각형: 둥근 위쪽 모서리 4">
              <a:extLst>
                <a:ext uri="{FF2B5EF4-FFF2-40B4-BE49-F238E27FC236}">
                  <a16:creationId xmlns:a16="http://schemas.microsoft.com/office/drawing/2014/main" id="{31278DD2-293E-4989-8649-37C2FE015439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en-US" altLang="ko-KR" sz="1200" dirty="0">
                  <a:latin typeface="맑은 고딕" pitchFamily="50" charset="-127"/>
                </a:rPr>
                <a:t>      ‘</a:t>
              </a:r>
              <a:r>
                <a:rPr lang="ko-KR" altLang="en-US" sz="1200" dirty="0">
                  <a:solidFill>
                    <a:srgbClr val="0000FF"/>
                  </a:solidFill>
                  <a:latin typeface="맑은 고딕" pitchFamily="50" charset="-127"/>
                </a:rPr>
                <a:t>직전학기 백분위점수가 </a:t>
              </a:r>
              <a:r>
                <a:rPr lang="en-US" altLang="ko-KR" sz="1200" dirty="0">
                  <a:solidFill>
                    <a:srgbClr val="0000FF"/>
                  </a:solidFill>
                  <a:latin typeface="맑은 고딕" pitchFamily="50" charset="-127"/>
                </a:rPr>
                <a:t>70</a:t>
              </a:r>
              <a:r>
                <a:rPr lang="ko-KR" altLang="en-US" sz="1200" dirty="0">
                  <a:solidFill>
                    <a:srgbClr val="0000FF"/>
                  </a:solidFill>
                  <a:latin typeface="맑은 고딕" pitchFamily="50" charset="-127"/>
                </a:rPr>
                <a:t>점 미만</a:t>
              </a:r>
              <a:r>
                <a:rPr lang="en-US" altLang="ko-KR" sz="1200" dirty="0">
                  <a:latin typeface="맑은 고딕" pitchFamily="50" charset="-127"/>
                </a:rPr>
                <a:t>’</a:t>
              </a:r>
              <a:r>
                <a:rPr lang="ko-KR" altLang="en-US" sz="1200" dirty="0">
                  <a:latin typeface="맑은 고딕" pitchFamily="50" charset="-127"/>
                </a:rPr>
                <a:t>인 경우</a:t>
              </a:r>
              <a:r>
                <a:rPr lang="en-US" altLang="ko-KR" sz="1200" dirty="0">
                  <a:latin typeface="맑은 고딕" pitchFamily="50" charset="-127"/>
                </a:rPr>
                <a:t>, </a:t>
              </a:r>
              <a:r>
                <a:rPr lang="ko-KR" altLang="en-US" sz="1200" u="sng" dirty="0">
                  <a:latin typeface="맑은 고딕" pitchFamily="50" charset="-127"/>
                </a:rPr>
                <a:t>특별승인 금융교육 이수</a:t>
              </a:r>
              <a:r>
                <a:rPr lang="ko-KR" altLang="en-US" sz="1200" dirty="0">
                  <a:latin typeface="맑은 고딕" pitchFamily="50" charset="-127"/>
                </a:rPr>
                <a:t> 시 대출 승인됨</a:t>
              </a:r>
              <a:endParaRPr lang="en-US" altLang="ko-KR" sz="1200" dirty="0">
                <a:latin typeface="맑은 고딕" pitchFamily="50" charset="-127"/>
              </a:endParaRPr>
            </a:p>
            <a:p>
              <a:pPr lvl="0"/>
              <a:r>
                <a:rPr lang="en-US" altLang="ko-KR" sz="1200" dirty="0">
                  <a:latin typeface="맑은 고딕" pitchFamily="50" charset="-127"/>
                </a:rPr>
                <a:t>      (</a:t>
              </a:r>
              <a:r>
                <a:rPr lang="ko-KR" altLang="en-US" sz="1200" dirty="0">
                  <a:latin typeface="맑은 고딕" pitchFamily="50" charset="-127"/>
                </a:rPr>
                <a:t>이외 대출 거절 사유 없을 시 승인</a:t>
              </a:r>
              <a:r>
                <a:rPr lang="en-US" altLang="ko-KR" sz="1200" dirty="0">
                  <a:latin typeface="맑은 고딕" pitchFamily="50" charset="-127"/>
                </a:rPr>
                <a:t>)</a:t>
              </a:r>
            </a:p>
            <a:p>
              <a:pPr lvl="0"/>
              <a:endParaRPr lang="en-US" altLang="ko-KR" sz="600" dirty="0">
                <a:latin typeface="맑은 고딕" pitchFamily="50" charset="-127"/>
              </a:endParaRPr>
            </a:p>
            <a:p>
              <a:pPr lvl="0"/>
              <a:br>
                <a:rPr lang="en-US" altLang="ko-KR" sz="1200" dirty="0">
                  <a:latin typeface="맑은 고딕" pitchFamily="50" charset="-127"/>
                </a:rPr>
              </a:br>
              <a:r>
                <a:rPr lang="en-US" altLang="ko-KR" sz="1200" dirty="0">
                  <a:latin typeface="맑은 고딕" pitchFamily="50" charset="-127"/>
                </a:rPr>
                <a:t>      ‘</a:t>
              </a:r>
              <a:r>
                <a:rPr lang="ko-KR" altLang="en-US" sz="1200" dirty="0" err="1">
                  <a:solidFill>
                    <a:srgbClr val="0000FF"/>
                  </a:solidFill>
                  <a:latin typeface="맑은 고딕" pitchFamily="50" charset="-127"/>
                </a:rPr>
                <a:t>기등록</a:t>
              </a:r>
              <a:r>
                <a:rPr lang="en-US" altLang="ko-KR" sz="1200" dirty="0">
                  <a:solidFill>
                    <a:srgbClr val="0000FF"/>
                  </a:solidFill>
                  <a:latin typeface="맑은 고딕" pitchFamily="50" charset="-127"/>
                </a:rPr>
                <a:t>(</a:t>
              </a:r>
              <a:r>
                <a:rPr lang="ko-KR" altLang="en-US" sz="1200" dirty="0">
                  <a:solidFill>
                    <a:srgbClr val="0000FF"/>
                  </a:solidFill>
                  <a:latin typeface="맑은 고딕" pitchFamily="50" charset="-127"/>
                </a:rPr>
                <a:t>자비로 등록금 납부완료</a:t>
              </a:r>
              <a:r>
                <a:rPr lang="en-US" altLang="ko-KR" sz="1200" dirty="0">
                  <a:solidFill>
                    <a:srgbClr val="0000FF"/>
                  </a:solidFill>
                  <a:latin typeface="맑은 고딕" pitchFamily="50" charset="-127"/>
                </a:rPr>
                <a:t>)</a:t>
              </a:r>
              <a:r>
                <a:rPr lang="en-US" altLang="ko-KR" sz="1200" dirty="0">
                  <a:latin typeface="맑은 고딕" pitchFamily="50" charset="-127"/>
                </a:rPr>
                <a:t>’</a:t>
              </a:r>
              <a:r>
                <a:rPr lang="ko-KR" altLang="en-US" sz="1200" dirty="0">
                  <a:latin typeface="맑은 고딕" pitchFamily="50" charset="-127"/>
                </a:rPr>
                <a:t>인 경우</a:t>
              </a:r>
              <a:r>
                <a:rPr lang="en-US" altLang="ko-KR" sz="1200" dirty="0">
                  <a:latin typeface="맑은 고딕" pitchFamily="50" charset="-127"/>
                </a:rPr>
                <a:t>, </a:t>
              </a:r>
              <a:r>
                <a:rPr lang="ko-KR" altLang="en-US" sz="1200" u="sng" dirty="0">
                  <a:latin typeface="맑은 고딕" pitchFamily="50" charset="-127"/>
                </a:rPr>
                <a:t>기관 담당자에게 </a:t>
              </a:r>
              <a:r>
                <a:rPr lang="ko-KR" altLang="en-US" sz="1200" u="sng" dirty="0" err="1">
                  <a:latin typeface="맑은 고딕" pitchFamily="50" charset="-127"/>
                </a:rPr>
                <a:t>기등록</a:t>
              </a:r>
              <a:r>
                <a:rPr lang="ko-KR" altLang="en-US" sz="1200" u="sng" dirty="0">
                  <a:latin typeface="맑은 고딕" pitchFamily="50" charset="-127"/>
                </a:rPr>
                <a:t> 특별추천 요청</a:t>
              </a:r>
              <a:endParaRPr lang="ko-KR" altLang="en-US" sz="1200" b="1" dirty="0">
                <a:solidFill>
                  <a:srgbClr val="FF0000"/>
                </a:solidFill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※ </a:t>
              </a:r>
              <a:r>
                <a:rPr lang="ko-KR" altLang="en-US" sz="1200" b="1" dirty="0">
                  <a:latin typeface="맑은 고딕" pitchFamily="50" charset="-127"/>
                </a:rPr>
                <a:t>기타 거절 사유 </a:t>
              </a:r>
              <a:r>
                <a:rPr lang="en-US" altLang="ko-KR" sz="1200" b="1" dirty="0">
                  <a:latin typeface="맑은 고딕" pitchFamily="50" charset="-127"/>
                </a:rPr>
                <a:t>&gt; ‘</a:t>
              </a:r>
              <a:r>
                <a:rPr lang="ko-KR" altLang="en-US" sz="1200" dirty="0">
                  <a:solidFill>
                    <a:srgbClr val="0000FF"/>
                  </a:solidFill>
                  <a:latin typeface="맑은 고딕" pitchFamily="50" charset="-127"/>
                </a:rPr>
                <a:t>대출거절 해소방법</a:t>
              </a:r>
              <a:r>
                <a:rPr lang="en-US" altLang="ko-KR" sz="1200" dirty="0">
                  <a:solidFill>
                    <a:srgbClr val="0000FF"/>
                  </a:solidFill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을 통해 학자금대출 거절 해소 방법 확인</a:t>
              </a:r>
              <a:endParaRPr lang="ko-KR" altLang="en-US" sz="1200" dirty="0"/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FBF1D02B-2A5A-499F-89CF-4058F9163126}"/>
              </a:ext>
            </a:extLst>
          </p:cNvPr>
          <p:cNvGrpSpPr/>
          <p:nvPr/>
        </p:nvGrpSpPr>
        <p:grpSpPr>
          <a:xfrm>
            <a:off x="169471" y="8964262"/>
            <a:ext cx="508070" cy="1678218"/>
            <a:chOff x="0" y="161261"/>
            <a:chExt cx="508070" cy="1422951"/>
          </a:xfrm>
        </p:grpSpPr>
        <p:sp>
          <p:nvSpPr>
            <p:cNvPr id="97" name="사각형: 둥근 모서리 96">
              <a:extLst>
                <a:ext uri="{FF2B5EF4-FFF2-40B4-BE49-F238E27FC236}">
                  <a16:creationId xmlns:a16="http://schemas.microsoft.com/office/drawing/2014/main" id="{E39D190E-D557-4F5C-8211-8811861F0112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8" name="사각형: 둥근 모서리 6">
              <a:extLst>
                <a:ext uri="{FF2B5EF4-FFF2-40B4-BE49-F238E27FC236}">
                  <a16:creationId xmlns:a16="http://schemas.microsoft.com/office/drawing/2014/main" id="{7A95C32A-1D21-4B69-A175-4CA242B1AD1A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99" name="그룹 98">
            <a:extLst>
              <a:ext uri="{FF2B5EF4-FFF2-40B4-BE49-F238E27FC236}">
                <a16:creationId xmlns:a16="http://schemas.microsoft.com/office/drawing/2014/main" id="{C8B5DA80-71CD-49E5-8B91-BCF0D5E03655}"/>
              </a:ext>
            </a:extLst>
          </p:cNvPr>
          <p:cNvGrpSpPr/>
          <p:nvPr/>
        </p:nvGrpSpPr>
        <p:grpSpPr>
          <a:xfrm>
            <a:off x="838610" y="9053877"/>
            <a:ext cx="245955" cy="245955"/>
            <a:chOff x="-2250355" y="9105230"/>
            <a:chExt cx="245955" cy="245955"/>
          </a:xfrm>
        </p:grpSpPr>
        <p:sp>
          <p:nvSpPr>
            <p:cNvPr id="100" name="타원 99">
              <a:extLst>
                <a:ext uri="{FF2B5EF4-FFF2-40B4-BE49-F238E27FC236}">
                  <a16:creationId xmlns:a16="http://schemas.microsoft.com/office/drawing/2014/main" id="{9C4A588E-82E5-4618-BFA0-D2C73CF7EC85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1" name="자유형: 도형 100">
              <a:extLst>
                <a:ext uri="{FF2B5EF4-FFF2-40B4-BE49-F238E27FC236}">
                  <a16:creationId xmlns:a16="http://schemas.microsoft.com/office/drawing/2014/main" id="{5F4278B2-206E-4B86-A11A-BDEE0AFA5141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102" name="그룹 101">
            <a:extLst>
              <a:ext uri="{FF2B5EF4-FFF2-40B4-BE49-F238E27FC236}">
                <a16:creationId xmlns:a16="http://schemas.microsoft.com/office/drawing/2014/main" id="{B6A4241A-0689-465F-96CB-6F7AE9C6E146}"/>
              </a:ext>
            </a:extLst>
          </p:cNvPr>
          <p:cNvGrpSpPr/>
          <p:nvPr/>
        </p:nvGrpSpPr>
        <p:grpSpPr>
          <a:xfrm>
            <a:off x="838610" y="9656702"/>
            <a:ext cx="245955" cy="245955"/>
            <a:chOff x="-2250355" y="9105230"/>
            <a:chExt cx="245955" cy="245955"/>
          </a:xfrm>
        </p:grpSpPr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4F135128-07F4-4D40-90B4-5F989C021236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4" name="자유형: 도형 103">
              <a:extLst>
                <a:ext uri="{FF2B5EF4-FFF2-40B4-BE49-F238E27FC236}">
                  <a16:creationId xmlns:a16="http://schemas.microsoft.com/office/drawing/2014/main" id="{915A50E7-6573-44F7-B038-AE15126C49D7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70" name="슬라이드 번호 개체 틀 1">
            <a:extLst>
              <a:ext uri="{FF2B5EF4-FFF2-40B4-BE49-F238E27FC236}">
                <a16:creationId xmlns:a16="http://schemas.microsoft.com/office/drawing/2014/main" id="{A3E4CA90-7F70-4168-A715-57E639B0248C}"/>
              </a:ext>
            </a:extLst>
          </p:cNvPr>
          <p:cNvSpPr txBox="1">
            <a:spLocks/>
          </p:cNvSpPr>
          <p:nvPr/>
        </p:nvSpPr>
        <p:spPr>
          <a:xfrm>
            <a:off x="5699870" y="100974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B427807B-B8A7-4137-A8CE-876BDD8C3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55" y="684436"/>
            <a:ext cx="7645998" cy="820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29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61268" y="335990"/>
            <a:ext cx="7418123" cy="5029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795" tIns="52397" rIns="104795" bIns="52397" anchor="ctr"/>
          <a:lstStyle/>
          <a:p>
            <a:pPr>
              <a:defRPr/>
            </a:pPr>
            <a:r>
              <a:rPr lang="en-US" altLang="ko-KR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Ⅴ</a:t>
            </a:r>
            <a:r>
              <a:rPr lang="en-US" altLang="ko-KR" sz="2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 </a:t>
            </a:r>
            <a:r>
              <a:rPr lang="ko-KR" altLang="en-US" sz="2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신청관련 </a:t>
            </a:r>
            <a:r>
              <a:rPr lang="ko-KR" altLang="en-US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주요 </a:t>
            </a:r>
            <a:r>
              <a:rPr lang="en-US" altLang="ko-KR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FAQ</a:t>
            </a:r>
            <a:endParaRPr lang="ko-KR" altLang="en-US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66957" y="1177274"/>
            <a:ext cx="7354633" cy="8666020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sp>
        <p:nvSpPr>
          <p:cNvPr id="6" name="자유형 5"/>
          <p:cNvSpPr/>
          <p:nvPr/>
        </p:nvSpPr>
        <p:spPr>
          <a:xfrm>
            <a:off x="448692" y="1404516"/>
            <a:ext cx="6768000" cy="792088"/>
          </a:xfrm>
          <a:custGeom>
            <a:avLst/>
            <a:gdLst>
              <a:gd name="connsiteX0" fmla="*/ 0 w 6827158"/>
              <a:gd name="connsiteY0" fmla="*/ 132297 h 793767"/>
              <a:gd name="connsiteX1" fmla="*/ 132297 w 6827158"/>
              <a:gd name="connsiteY1" fmla="*/ 0 h 793767"/>
              <a:gd name="connsiteX2" fmla="*/ 6694861 w 6827158"/>
              <a:gd name="connsiteY2" fmla="*/ 0 h 793767"/>
              <a:gd name="connsiteX3" fmla="*/ 6827158 w 6827158"/>
              <a:gd name="connsiteY3" fmla="*/ 132297 h 793767"/>
              <a:gd name="connsiteX4" fmla="*/ 6827158 w 6827158"/>
              <a:gd name="connsiteY4" fmla="*/ 661470 h 793767"/>
              <a:gd name="connsiteX5" fmla="*/ 6694861 w 6827158"/>
              <a:gd name="connsiteY5" fmla="*/ 793767 h 793767"/>
              <a:gd name="connsiteX6" fmla="*/ 132297 w 6827158"/>
              <a:gd name="connsiteY6" fmla="*/ 793767 h 793767"/>
              <a:gd name="connsiteX7" fmla="*/ 0 w 6827158"/>
              <a:gd name="connsiteY7" fmla="*/ 661470 h 793767"/>
              <a:gd name="connsiteX8" fmla="*/ 0 w 6827158"/>
              <a:gd name="connsiteY8" fmla="*/ 132297 h 793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7158" h="793767">
                <a:moveTo>
                  <a:pt x="0" y="132297"/>
                </a:moveTo>
                <a:cubicBezTo>
                  <a:pt x="0" y="59231"/>
                  <a:pt x="59231" y="0"/>
                  <a:pt x="132297" y="0"/>
                </a:cubicBezTo>
                <a:lnTo>
                  <a:pt x="6694861" y="0"/>
                </a:lnTo>
                <a:cubicBezTo>
                  <a:pt x="6767927" y="0"/>
                  <a:pt x="6827158" y="59231"/>
                  <a:pt x="6827158" y="132297"/>
                </a:cubicBezTo>
                <a:lnTo>
                  <a:pt x="6827158" y="661470"/>
                </a:lnTo>
                <a:cubicBezTo>
                  <a:pt x="6827158" y="734536"/>
                  <a:pt x="6767927" y="793767"/>
                  <a:pt x="6694861" y="793767"/>
                </a:cubicBezTo>
                <a:lnTo>
                  <a:pt x="132297" y="793767"/>
                </a:lnTo>
                <a:cubicBezTo>
                  <a:pt x="59231" y="793767"/>
                  <a:pt x="0" y="734536"/>
                  <a:pt x="0" y="661470"/>
                </a:cubicBezTo>
                <a:lnTo>
                  <a:pt x="0" y="132297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4469" tIns="84469" rIns="84469" bIns="84469" numCol="1" spcCol="1270" anchor="ctr" anchorCtr="0">
            <a:noAutofit/>
          </a:bodyPr>
          <a:lstStyle/>
          <a:p>
            <a:pPr lvl="0" algn="l" defTabSz="533400" latinLnBrk="1">
              <a:spcBef>
                <a:spcPct val="0"/>
              </a:spcBef>
              <a:spcAft>
                <a:spcPct val="35000"/>
              </a:spcAft>
            </a:pPr>
            <a:r>
              <a:rPr lang="ko-KR" altLang="en-US" sz="1200" b="1" dirty="0"/>
              <a:t>  여러 학점은행제 교육훈련기관에 소속되어 있습니다</a:t>
            </a:r>
            <a:r>
              <a:rPr lang="en-US" altLang="ko-KR" sz="1200" b="1" dirty="0"/>
              <a:t>. </a:t>
            </a:r>
          </a:p>
          <a:p>
            <a:pPr lvl="0" algn="l" defTabSz="533400" latinLnBrk="1">
              <a:spcBef>
                <a:spcPct val="0"/>
              </a:spcBef>
              <a:spcAft>
                <a:spcPct val="35000"/>
              </a:spcAft>
            </a:pPr>
            <a:r>
              <a:rPr lang="en-US" altLang="ko-KR" sz="1200" b="1" dirty="0"/>
              <a:t>  </a:t>
            </a:r>
            <a:r>
              <a:rPr lang="ko-KR" altLang="en-US" sz="1200" b="1" dirty="0"/>
              <a:t>몇 개의 기관에서 학점은행제 학습자 학자금대출을 신청할 수 있나요</a:t>
            </a:r>
            <a:r>
              <a:rPr lang="en-US" altLang="ko-KR" sz="1200" b="1" dirty="0"/>
              <a:t>?</a:t>
            </a:r>
          </a:p>
        </p:txBody>
      </p:sp>
      <p:sp>
        <p:nvSpPr>
          <p:cNvPr id="8" name="자유형 7"/>
          <p:cNvSpPr/>
          <p:nvPr/>
        </p:nvSpPr>
        <p:spPr>
          <a:xfrm>
            <a:off x="269925" y="2227843"/>
            <a:ext cx="6896874" cy="1408921"/>
          </a:xfrm>
          <a:custGeom>
            <a:avLst/>
            <a:gdLst>
              <a:gd name="connsiteX0" fmla="*/ 0 w 6827158"/>
              <a:gd name="connsiteY0" fmla="*/ 0 h 1076400"/>
              <a:gd name="connsiteX1" fmla="*/ 6827158 w 6827158"/>
              <a:gd name="connsiteY1" fmla="*/ 0 h 1076400"/>
              <a:gd name="connsiteX2" fmla="*/ 6827158 w 6827158"/>
              <a:gd name="connsiteY2" fmla="*/ 1076400 h 1076400"/>
              <a:gd name="connsiteX3" fmla="*/ 0 w 6827158"/>
              <a:gd name="connsiteY3" fmla="*/ 1076400 h 1076400"/>
              <a:gd name="connsiteX4" fmla="*/ 0 w 6827158"/>
              <a:gd name="connsiteY4" fmla="*/ 0 h 10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158" h="1076400">
                <a:moveTo>
                  <a:pt x="0" y="0"/>
                </a:moveTo>
                <a:lnTo>
                  <a:pt x="6827158" y="0"/>
                </a:lnTo>
                <a:lnTo>
                  <a:pt x="6827158" y="1076400"/>
                </a:lnTo>
                <a:lnTo>
                  <a:pt x="0" y="10764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2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6762" tIns="15240" rIns="85344" bIns="15240" numCol="1" spcCol="1270" anchor="t" anchorCtr="0">
            <a:noAutofit/>
          </a:bodyPr>
          <a:lstStyle/>
          <a:p>
            <a:pPr marL="114300" lvl="1" indent="-114300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00" dirty="0"/>
              <a:t>여러 기관에 소속된 학습자의 경우</a:t>
            </a:r>
            <a:r>
              <a:rPr lang="en-US" altLang="ko-KR" sz="1200" dirty="0"/>
              <a:t>, </a:t>
            </a:r>
            <a:r>
              <a:rPr lang="ko-KR" altLang="en-US" sz="1200" b="1" dirty="0"/>
              <a:t>소속 기관별로 당해 학기 학점은행제 학습자 학자금대출을 신청</a:t>
            </a:r>
            <a:r>
              <a:rPr lang="ko-KR" altLang="en-US" sz="1200" dirty="0"/>
              <a:t>할 수 있습니다</a:t>
            </a:r>
            <a:r>
              <a:rPr lang="en-US" altLang="ko-KR" sz="1200" dirty="0"/>
              <a:t>. </a:t>
            </a:r>
            <a:r>
              <a:rPr lang="ko-KR" altLang="en-US" sz="1200" dirty="0"/>
              <a:t>단</a:t>
            </a:r>
            <a:r>
              <a:rPr lang="en-US" altLang="ko-KR" sz="1200" dirty="0"/>
              <a:t>, </a:t>
            </a:r>
            <a:r>
              <a:rPr lang="ko-KR" altLang="en-US" sz="1200" b="1" dirty="0"/>
              <a:t>동일 기관에서 다 건 신청은 불가능</a:t>
            </a:r>
            <a:r>
              <a:rPr lang="ko-KR" altLang="en-US" sz="1200" dirty="0"/>
              <a:t>합니다</a:t>
            </a:r>
            <a:r>
              <a:rPr lang="en-US" altLang="ko-KR" sz="1200" dirty="0"/>
              <a:t>.</a:t>
            </a:r>
            <a:endParaRPr lang="en-US" altLang="ko-KR" sz="1200" kern="1200" dirty="0"/>
          </a:p>
          <a:p>
            <a:pPr marL="114300" lvl="1" indent="-114300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00" kern="1200" dirty="0"/>
              <a:t>대출 심사 승인된 신청 건들 중 </a:t>
            </a:r>
            <a:r>
              <a:rPr lang="ko-KR" altLang="en-US" sz="1200" b="1" kern="1200" dirty="0"/>
              <a:t>최대 </a:t>
            </a:r>
            <a:r>
              <a:rPr lang="en-US" altLang="ko-KR" sz="1200" b="1" kern="1200" dirty="0"/>
              <a:t>2</a:t>
            </a:r>
            <a:r>
              <a:rPr lang="ko-KR" altLang="en-US" sz="1200" b="1" kern="1200" dirty="0"/>
              <a:t>개 기관을 선택하여 학자금대출 실행</a:t>
            </a:r>
            <a:r>
              <a:rPr lang="ko-KR" altLang="en-US" sz="1200" kern="1200" dirty="0"/>
              <a:t>이 가능합니다</a:t>
            </a:r>
            <a:r>
              <a:rPr lang="en-US" altLang="ko-KR" sz="1200" kern="1200" dirty="0"/>
              <a:t>.</a:t>
            </a:r>
            <a:br>
              <a:rPr lang="en-US" altLang="ko-KR" sz="1200" kern="1200" dirty="0"/>
            </a:br>
            <a:r>
              <a:rPr lang="en-US" altLang="ko-KR" sz="1200" kern="1200" dirty="0"/>
              <a:t>3</a:t>
            </a:r>
            <a:r>
              <a:rPr lang="ko-KR" altLang="en-US" sz="1200" kern="1200" dirty="0"/>
              <a:t>개 이상 기관의 학자금대출은 지원하지 않으므로</a:t>
            </a:r>
            <a:r>
              <a:rPr lang="en-US" altLang="ko-KR" sz="1200" kern="1200" dirty="0"/>
              <a:t>, </a:t>
            </a:r>
            <a:r>
              <a:rPr lang="ko-KR" altLang="en-US" sz="1200" kern="1200" dirty="0"/>
              <a:t>개인의 </a:t>
            </a:r>
            <a:r>
              <a:rPr lang="ko-KR" altLang="en-US" sz="1200" kern="1200" dirty="0" err="1"/>
              <a:t>학습비</a:t>
            </a:r>
            <a:r>
              <a:rPr lang="ko-KR" altLang="en-US" sz="1200" kern="1200" dirty="0"/>
              <a:t> 필요상황에 따라 학자금대출 지원 기관을 선택하시기 바랍니다</a:t>
            </a:r>
            <a:r>
              <a:rPr lang="en-US" altLang="ko-KR" sz="1200" kern="1200" dirty="0"/>
              <a:t>.</a:t>
            </a:r>
            <a:endParaRPr lang="ko-KR" altLang="en-US" sz="1200" kern="1200" dirty="0"/>
          </a:p>
        </p:txBody>
      </p:sp>
      <p:sp>
        <p:nvSpPr>
          <p:cNvPr id="15" name="자유형 14"/>
          <p:cNvSpPr/>
          <p:nvPr/>
        </p:nvSpPr>
        <p:spPr>
          <a:xfrm>
            <a:off x="448692" y="5652988"/>
            <a:ext cx="6768000" cy="648000"/>
          </a:xfrm>
          <a:custGeom>
            <a:avLst/>
            <a:gdLst>
              <a:gd name="connsiteX0" fmla="*/ 0 w 6827158"/>
              <a:gd name="connsiteY0" fmla="*/ 146532 h 879174"/>
              <a:gd name="connsiteX1" fmla="*/ 146532 w 6827158"/>
              <a:gd name="connsiteY1" fmla="*/ 0 h 879174"/>
              <a:gd name="connsiteX2" fmla="*/ 6680626 w 6827158"/>
              <a:gd name="connsiteY2" fmla="*/ 0 h 879174"/>
              <a:gd name="connsiteX3" fmla="*/ 6827158 w 6827158"/>
              <a:gd name="connsiteY3" fmla="*/ 146532 h 879174"/>
              <a:gd name="connsiteX4" fmla="*/ 6827158 w 6827158"/>
              <a:gd name="connsiteY4" fmla="*/ 732642 h 879174"/>
              <a:gd name="connsiteX5" fmla="*/ 6680626 w 6827158"/>
              <a:gd name="connsiteY5" fmla="*/ 879174 h 879174"/>
              <a:gd name="connsiteX6" fmla="*/ 146532 w 6827158"/>
              <a:gd name="connsiteY6" fmla="*/ 879174 h 879174"/>
              <a:gd name="connsiteX7" fmla="*/ 0 w 6827158"/>
              <a:gd name="connsiteY7" fmla="*/ 732642 h 879174"/>
              <a:gd name="connsiteX8" fmla="*/ 0 w 6827158"/>
              <a:gd name="connsiteY8" fmla="*/ 146532 h 87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7158" h="879174">
                <a:moveTo>
                  <a:pt x="0" y="146532"/>
                </a:moveTo>
                <a:cubicBezTo>
                  <a:pt x="0" y="65605"/>
                  <a:pt x="65605" y="0"/>
                  <a:pt x="146532" y="0"/>
                </a:cubicBezTo>
                <a:lnTo>
                  <a:pt x="6680626" y="0"/>
                </a:lnTo>
                <a:cubicBezTo>
                  <a:pt x="6761553" y="0"/>
                  <a:pt x="6827158" y="65605"/>
                  <a:pt x="6827158" y="146532"/>
                </a:cubicBezTo>
                <a:lnTo>
                  <a:pt x="6827158" y="732642"/>
                </a:lnTo>
                <a:cubicBezTo>
                  <a:pt x="6827158" y="813569"/>
                  <a:pt x="6761553" y="879174"/>
                  <a:pt x="6680626" y="879174"/>
                </a:cubicBezTo>
                <a:lnTo>
                  <a:pt x="146532" y="879174"/>
                </a:lnTo>
                <a:cubicBezTo>
                  <a:pt x="65605" y="879174"/>
                  <a:pt x="0" y="813569"/>
                  <a:pt x="0" y="732642"/>
                </a:cubicBezTo>
                <a:lnTo>
                  <a:pt x="0" y="14653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8638" tIns="88638" rIns="88638" bIns="88638" numCol="1" spcCol="1270" anchor="ctr" anchorCtr="0">
            <a:noAutofit/>
          </a:bodyPr>
          <a:lstStyle/>
          <a:p>
            <a:pPr lvl="0" algn="l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200" b="1" kern="1200" dirty="0"/>
              <a:t> 학자금대출을 신청하고</a:t>
            </a:r>
            <a:r>
              <a:rPr lang="en-US" altLang="ko-KR" sz="1200" b="1" kern="1200" dirty="0"/>
              <a:t>, </a:t>
            </a:r>
            <a:r>
              <a:rPr lang="ko-KR" altLang="en-US" sz="1200" b="1" kern="1200" dirty="0"/>
              <a:t>승인 되면 저절로 학습비가 지급되나요</a:t>
            </a:r>
            <a:r>
              <a:rPr lang="en-US" altLang="ko-KR" sz="1200" b="1" kern="1200" dirty="0"/>
              <a:t>?</a:t>
            </a:r>
            <a:endParaRPr lang="ko-KR" altLang="en-US" sz="1200" b="1" kern="1200" dirty="0"/>
          </a:p>
        </p:txBody>
      </p:sp>
      <p:sp>
        <p:nvSpPr>
          <p:cNvPr id="18" name="자유형 17"/>
          <p:cNvSpPr/>
          <p:nvPr/>
        </p:nvSpPr>
        <p:spPr>
          <a:xfrm>
            <a:off x="269925" y="6373068"/>
            <a:ext cx="7064841" cy="900604"/>
          </a:xfrm>
          <a:custGeom>
            <a:avLst/>
            <a:gdLst>
              <a:gd name="connsiteX0" fmla="*/ 0 w 6827158"/>
              <a:gd name="connsiteY0" fmla="*/ 0 h 1076400"/>
              <a:gd name="connsiteX1" fmla="*/ 6827158 w 6827158"/>
              <a:gd name="connsiteY1" fmla="*/ 0 h 1076400"/>
              <a:gd name="connsiteX2" fmla="*/ 6827158 w 6827158"/>
              <a:gd name="connsiteY2" fmla="*/ 1076400 h 1076400"/>
              <a:gd name="connsiteX3" fmla="*/ 0 w 6827158"/>
              <a:gd name="connsiteY3" fmla="*/ 1076400 h 1076400"/>
              <a:gd name="connsiteX4" fmla="*/ 0 w 6827158"/>
              <a:gd name="connsiteY4" fmla="*/ 0 h 10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158" h="1076400">
                <a:moveTo>
                  <a:pt x="0" y="0"/>
                </a:moveTo>
                <a:lnTo>
                  <a:pt x="6827158" y="0"/>
                </a:lnTo>
                <a:lnTo>
                  <a:pt x="6827158" y="1076400"/>
                </a:lnTo>
                <a:lnTo>
                  <a:pt x="0" y="10764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2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6762" tIns="15240" rIns="85344" bIns="15240" numCol="1" spcCol="1270" anchor="t" anchorCtr="0">
            <a:noAutofit/>
          </a:bodyPr>
          <a:lstStyle/>
          <a:p>
            <a:pPr marL="114300" lvl="1" indent="-114300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00" b="1" kern="1200" dirty="0"/>
              <a:t>아닙니다</a:t>
            </a:r>
            <a:r>
              <a:rPr lang="en-US" altLang="ko-KR" sz="1200" b="1" kern="1200" dirty="0"/>
              <a:t>. </a:t>
            </a:r>
            <a:r>
              <a:rPr lang="ko-KR" altLang="en-US" sz="1200" kern="1200" dirty="0"/>
              <a:t>학자금대출이 승인되면 재단 홈페이지 </a:t>
            </a:r>
            <a:r>
              <a:rPr lang="en-US" altLang="ko-KR" sz="1200" b="1" kern="1200" dirty="0"/>
              <a:t>‘</a:t>
            </a:r>
            <a:r>
              <a:rPr lang="ko-KR" altLang="en-US" sz="1200" b="1" kern="1200" dirty="0"/>
              <a:t>학점은행제 학습자 학자금대출 실행</a:t>
            </a:r>
            <a:r>
              <a:rPr lang="en-US" altLang="ko-KR" sz="1200" b="1" kern="1200" dirty="0"/>
              <a:t>(</a:t>
            </a:r>
            <a:r>
              <a:rPr lang="ko-KR" altLang="en-US" sz="1200" b="1" kern="1200" dirty="0"/>
              <a:t>신청현황</a:t>
            </a:r>
            <a:r>
              <a:rPr lang="en-US" altLang="ko-KR" sz="1200" b="1" kern="1200" dirty="0"/>
              <a:t>)’</a:t>
            </a:r>
            <a:r>
              <a:rPr lang="en-US" altLang="ko-KR" sz="1200" kern="1200" dirty="0"/>
              <a:t> </a:t>
            </a:r>
            <a:r>
              <a:rPr lang="ko-KR" altLang="en-US" sz="1200" kern="1200" dirty="0"/>
              <a:t>화면에서 </a:t>
            </a:r>
            <a:r>
              <a:rPr lang="en-US" altLang="ko-KR" sz="1200" b="1" kern="1200" dirty="0">
                <a:solidFill>
                  <a:srgbClr val="FF0000"/>
                </a:solidFill>
              </a:rPr>
              <a:t>[</a:t>
            </a:r>
            <a:r>
              <a:rPr lang="ko-KR" altLang="en-US" sz="1200" b="1" kern="1200" dirty="0">
                <a:solidFill>
                  <a:srgbClr val="FF0000"/>
                </a:solidFill>
              </a:rPr>
              <a:t>등록금실행</a:t>
            </a:r>
            <a:r>
              <a:rPr lang="en-US" altLang="ko-KR" sz="1200" b="1" kern="1200" dirty="0">
                <a:solidFill>
                  <a:srgbClr val="FF0000"/>
                </a:solidFill>
              </a:rPr>
              <a:t>] </a:t>
            </a:r>
            <a:r>
              <a:rPr lang="ko-KR" altLang="en-US" sz="1200" kern="1200" dirty="0"/>
              <a:t>버튼을 클릭하시어 대출 약정을 체결하셔야 대출금 지급이 완료됩니다</a:t>
            </a:r>
            <a:r>
              <a:rPr lang="en-US" altLang="ko-KR" sz="1200" kern="1200" dirty="0"/>
              <a:t>.</a:t>
            </a:r>
          </a:p>
          <a:p>
            <a:pPr marL="0" lvl="1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ko-KR" sz="1200" dirty="0"/>
              <a:t>  </a:t>
            </a:r>
            <a:r>
              <a:rPr lang="ko-KR" altLang="en-US" sz="1200" kern="1200" dirty="0"/>
              <a:t>따라서 본인의 심사결과를 반드시 확인 바랍니다</a:t>
            </a:r>
            <a:r>
              <a:rPr lang="en-US" altLang="ko-KR" sz="1200" kern="1200" dirty="0"/>
              <a:t>. (</a:t>
            </a:r>
            <a:r>
              <a:rPr lang="ko-KR" altLang="en-US" sz="1200" kern="1200" dirty="0"/>
              <a:t>승인 시 심사결과 </a:t>
            </a:r>
            <a:r>
              <a:rPr lang="ko-KR" altLang="en-US" sz="1200" dirty="0"/>
              <a:t>메시지 </a:t>
            </a:r>
            <a:r>
              <a:rPr lang="ko-KR" altLang="en-US" sz="1200" kern="1200" dirty="0"/>
              <a:t>발송</a:t>
            </a:r>
            <a:r>
              <a:rPr lang="en-US" altLang="ko-KR" sz="1200" kern="1200" dirty="0"/>
              <a:t>)</a:t>
            </a:r>
            <a:endParaRPr lang="ko-KR" altLang="en-US" sz="1200" kern="1200" dirty="0"/>
          </a:p>
        </p:txBody>
      </p:sp>
      <p:sp>
        <p:nvSpPr>
          <p:cNvPr id="19" name="자유형 18"/>
          <p:cNvSpPr/>
          <p:nvPr/>
        </p:nvSpPr>
        <p:spPr>
          <a:xfrm>
            <a:off x="448692" y="7525196"/>
            <a:ext cx="6768000" cy="648000"/>
          </a:xfrm>
          <a:custGeom>
            <a:avLst/>
            <a:gdLst>
              <a:gd name="connsiteX0" fmla="*/ 0 w 6827158"/>
              <a:gd name="connsiteY0" fmla="*/ 119218 h 715295"/>
              <a:gd name="connsiteX1" fmla="*/ 119218 w 6827158"/>
              <a:gd name="connsiteY1" fmla="*/ 0 h 715295"/>
              <a:gd name="connsiteX2" fmla="*/ 6707940 w 6827158"/>
              <a:gd name="connsiteY2" fmla="*/ 0 h 715295"/>
              <a:gd name="connsiteX3" fmla="*/ 6827158 w 6827158"/>
              <a:gd name="connsiteY3" fmla="*/ 119218 h 715295"/>
              <a:gd name="connsiteX4" fmla="*/ 6827158 w 6827158"/>
              <a:gd name="connsiteY4" fmla="*/ 596077 h 715295"/>
              <a:gd name="connsiteX5" fmla="*/ 6707940 w 6827158"/>
              <a:gd name="connsiteY5" fmla="*/ 715295 h 715295"/>
              <a:gd name="connsiteX6" fmla="*/ 119218 w 6827158"/>
              <a:gd name="connsiteY6" fmla="*/ 715295 h 715295"/>
              <a:gd name="connsiteX7" fmla="*/ 0 w 6827158"/>
              <a:gd name="connsiteY7" fmla="*/ 596077 h 715295"/>
              <a:gd name="connsiteX8" fmla="*/ 0 w 6827158"/>
              <a:gd name="connsiteY8" fmla="*/ 119218 h 71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7158" h="715295">
                <a:moveTo>
                  <a:pt x="0" y="119218"/>
                </a:moveTo>
                <a:cubicBezTo>
                  <a:pt x="0" y="53376"/>
                  <a:pt x="53376" y="0"/>
                  <a:pt x="119218" y="0"/>
                </a:cubicBezTo>
                <a:lnTo>
                  <a:pt x="6707940" y="0"/>
                </a:lnTo>
                <a:cubicBezTo>
                  <a:pt x="6773782" y="0"/>
                  <a:pt x="6827158" y="53376"/>
                  <a:pt x="6827158" y="119218"/>
                </a:cubicBezTo>
                <a:lnTo>
                  <a:pt x="6827158" y="596077"/>
                </a:lnTo>
                <a:cubicBezTo>
                  <a:pt x="6827158" y="661919"/>
                  <a:pt x="6773782" y="715295"/>
                  <a:pt x="6707940" y="715295"/>
                </a:cubicBezTo>
                <a:lnTo>
                  <a:pt x="119218" y="715295"/>
                </a:lnTo>
                <a:cubicBezTo>
                  <a:pt x="53376" y="715295"/>
                  <a:pt x="0" y="661919"/>
                  <a:pt x="0" y="596077"/>
                </a:cubicBezTo>
                <a:lnTo>
                  <a:pt x="0" y="119218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638" tIns="80638" rIns="80638" bIns="80638" numCol="1" spcCol="1270" anchor="ctr" anchorCtr="0">
            <a:noAutofit/>
          </a:bodyPr>
          <a:lstStyle/>
          <a:p>
            <a:pPr lvl="0" algn="l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200" b="1" kern="1200"/>
              <a:t> 대출금은 </a:t>
            </a:r>
            <a:r>
              <a:rPr lang="ko-KR" altLang="en-US" sz="1200" b="1" kern="1200" dirty="0"/>
              <a:t>어디로 지급되나요</a:t>
            </a:r>
            <a:r>
              <a:rPr lang="en-US" altLang="ko-KR" sz="1200" b="1" kern="1200" dirty="0"/>
              <a:t>?</a:t>
            </a:r>
            <a:endParaRPr lang="ko-KR" altLang="en-US" sz="1200" b="1" kern="1200" dirty="0"/>
          </a:p>
        </p:txBody>
      </p:sp>
      <p:sp>
        <p:nvSpPr>
          <p:cNvPr id="20" name="자유형 19"/>
          <p:cNvSpPr/>
          <p:nvPr/>
        </p:nvSpPr>
        <p:spPr>
          <a:xfrm>
            <a:off x="269925" y="8249723"/>
            <a:ext cx="6827158" cy="643625"/>
          </a:xfrm>
          <a:custGeom>
            <a:avLst/>
            <a:gdLst>
              <a:gd name="connsiteX0" fmla="*/ 0 w 6827158"/>
              <a:gd name="connsiteY0" fmla="*/ 0 h 1076400"/>
              <a:gd name="connsiteX1" fmla="*/ 6827158 w 6827158"/>
              <a:gd name="connsiteY1" fmla="*/ 0 h 1076400"/>
              <a:gd name="connsiteX2" fmla="*/ 6827158 w 6827158"/>
              <a:gd name="connsiteY2" fmla="*/ 1076400 h 1076400"/>
              <a:gd name="connsiteX3" fmla="*/ 0 w 6827158"/>
              <a:gd name="connsiteY3" fmla="*/ 1076400 h 1076400"/>
              <a:gd name="connsiteX4" fmla="*/ 0 w 6827158"/>
              <a:gd name="connsiteY4" fmla="*/ 0 h 10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158" h="1076400">
                <a:moveTo>
                  <a:pt x="0" y="0"/>
                </a:moveTo>
                <a:lnTo>
                  <a:pt x="6827158" y="0"/>
                </a:lnTo>
                <a:lnTo>
                  <a:pt x="6827158" y="1076400"/>
                </a:lnTo>
                <a:lnTo>
                  <a:pt x="0" y="10764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6762" tIns="15240" rIns="85344" bIns="15240" numCol="1" spcCol="1270" anchor="t" anchorCtr="0">
            <a:noAutofit/>
          </a:bodyPr>
          <a:lstStyle/>
          <a:p>
            <a:pPr marL="114300" lvl="1" indent="-114300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00"/>
              <a:t>대출금</a:t>
            </a:r>
            <a:r>
              <a:rPr lang="ko-KR" altLang="en-US" sz="1200" kern="1200"/>
              <a:t>은 </a:t>
            </a:r>
            <a:r>
              <a:rPr lang="ko-KR" altLang="en-US" sz="1200" b="1" kern="1200"/>
              <a:t>소속</a:t>
            </a:r>
            <a:r>
              <a:rPr lang="ko-KR" altLang="en-US" sz="1200" kern="1200"/>
              <a:t> </a:t>
            </a:r>
            <a:r>
              <a:rPr lang="ko-KR" altLang="en-US" sz="1200" b="1"/>
              <a:t>기관의 수납</a:t>
            </a:r>
            <a:r>
              <a:rPr lang="ko-KR" altLang="en-US" sz="1200" b="1" kern="1200"/>
              <a:t>계좌</a:t>
            </a:r>
            <a:r>
              <a:rPr lang="ko-KR" altLang="en-US" sz="1200" kern="1200"/>
              <a:t>로 </a:t>
            </a:r>
            <a:r>
              <a:rPr lang="ko-KR" altLang="en-US" sz="1200" kern="1200" dirty="0"/>
              <a:t>지급됩니다</a:t>
            </a:r>
            <a:r>
              <a:rPr lang="en-US" altLang="ko-KR" sz="1200" kern="1200" dirty="0"/>
              <a:t>. </a:t>
            </a:r>
          </a:p>
          <a:p>
            <a:pPr marL="0" lvl="1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ko-KR" sz="1000" kern="1200"/>
              <a:t>   ※ </a:t>
            </a:r>
            <a:r>
              <a:rPr lang="ko-KR" altLang="en-US" sz="1000" kern="1200"/>
              <a:t>단</a:t>
            </a:r>
            <a:r>
              <a:rPr lang="en-US" altLang="ko-KR" sz="1000" kern="1200" dirty="0"/>
              <a:t>, </a:t>
            </a:r>
            <a:r>
              <a:rPr lang="ko-KR" altLang="en-US" sz="1000" kern="1200" dirty="0" err="1"/>
              <a:t>기등록</a:t>
            </a:r>
            <a:r>
              <a:rPr lang="ko-KR" altLang="en-US" sz="1000" kern="1200" dirty="0"/>
              <a:t> </a:t>
            </a:r>
            <a:r>
              <a:rPr lang="ko-KR" altLang="en-US" sz="1000" kern="1200"/>
              <a:t>대출의 경우 </a:t>
            </a:r>
            <a:r>
              <a:rPr lang="ko-KR" altLang="en-US" sz="1000" kern="1200" dirty="0"/>
              <a:t>학생 </a:t>
            </a:r>
            <a:r>
              <a:rPr lang="ko-KR" altLang="en-US" sz="1000" kern="1200"/>
              <a:t>개인계좌로 등록금</a:t>
            </a:r>
            <a:r>
              <a:rPr lang="en-US" altLang="ko-KR" sz="1000" kern="1200"/>
              <a:t>(</a:t>
            </a:r>
            <a:r>
              <a:rPr lang="ko-KR" altLang="en-US" sz="1000" kern="1200"/>
              <a:t>학습비</a:t>
            </a:r>
            <a:r>
              <a:rPr lang="en-US" altLang="ko-KR" sz="1000" kern="1200"/>
              <a:t>) </a:t>
            </a:r>
            <a:r>
              <a:rPr lang="ko-KR" altLang="en-US" sz="1000" kern="1200"/>
              <a:t>지급</a:t>
            </a:r>
            <a:endParaRPr lang="ko-KR" altLang="en-US" sz="1000" kern="1200" dirty="0"/>
          </a:p>
        </p:txBody>
      </p:sp>
      <p:sp>
        <p:nvSpPr>
          <p:cNvPr id="26" name="자유형 18">
            <a:extLst>
              <a:ext uri="{FF2B5EF4-FFF2-40B4-BE49-F238E27FC236}">
                <a16:creationId xmlns:a16="http://schemas.microsoft.com/office/drawing/2014/main" id="{E2915839-19AD-4287-94B7-E5BAB20AC956}"/>
              </a:ext>
            </a:extLst>
          </p:cNvPr>
          <p:cNvSpPr/>
          <p:nvPr/>
        </p:nvSpPr>
        <p:spPr>
          <a:xfrm>
            <a:off x="448692" y="3924868"/>
            <a:ext cx="6768000" cy="648000"/>
          </a:xfrm>
          <a:custGeom>
            <a:avLst/>
            <a:gdLst>
              <a:gd name="connsiteX0" fmla="*/ 0 w 6827158"/>
              <a:gd name="connsiteY0" fmla="*/ 119218 h 715295"/>
              <a:gd name="connsiteX1" fmla="*/ 119218 w 6827158"/>
              <a:gd name="connsiteY1" fmla="*/ 0 h 715295"/>
              <a:gd name="connsiteX2" fmla="*/ 6707940 w 6827158"/>
              <a:gd name="connsiteY2" fmla="*/ 0 h 715295"/>
              <a:gd name="connsiteX3" fmla="*/ 6827158 w 6827158"/>
              <a:gd name="connsiteY3" fmla="*/ 119218 h 715295"/>
              <a:gd name="connsiteX4" fmla="*/ 6827158 w 6827158"/>
              <a:gd name="connsiteY4" fmla="*/ 596077 h 715295"/>
              <a:gd name="connsiteX5" fmla="*/ 6707940 w 6827158"/>
              <a:gd name="connsiteY5" fmla="*/ 715295 h 715295"/>
              <a:gd name="connsiteX6" fmla="*/ 119218 w 6827158"/>
              <a:gd name="connsiteY6" fmla="*/ 715295 h 715295"/>
              <a:gd name="connsiteX7" fmla="*/ 0 w 6827158"/>
              <a:gd name="connsiteY7" fmla="*/ 596077 h 715295"/>
              <a:gd name="connsiteX8" fmla="*/ 0 w 6827158"/>
              <a:gd name="connsiteY8" fmla="*/ 119218 h 71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7158" h="715295">
                <a:moveTo>
                  <a:pt x="0" y="119218"/>
                </a:moveTo>
                <a:cubicBezTo>
                  <a:pt x="0" y="53376"/>
                  <a:pt x="53376" y="0"/>
                  <a:pt x="119218" y="0"/>
                </a:cubicBezTo>
                <a:lnTo>
                  <a:pt x="6707940" y="0"/>
                </a:lnTo>
                <a:cubicBezTo>
                  <a:pt x="6773782" y="0"/>
                  <a:pt x="6827158" y="53376"/>
                  <a:pt x="6827158" y="119218"/>
                </a:cubicBezTo>
                <a:lnTo>
                  <a:pt x="6827158" y="596077"/>
                </a:lnTo>
                <a:cubicBezTo>
                  <a:pt x="6827158" y="661919"/>
                  <a:pt x="6773782" y="715295"/>
                  <a:pt x="6707940" y="715295"/>
                </a:cubicBezTo>
                <a:lnTo>
                  <a:pt x="119218" y="715295"/>
                </a:lnTo>
                <a:cubicBezTo>
                  <a:pt x="53376" y="715295"/>
                  <a:pt x="0" y="661919"/>
                  <a:pt x="0" y="596077"/>
                </a:cubicBezTo>
                <a:lnTo>
                  <a:pt x="0" y="119218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638" tIns="80638" rIns="80638" bIns="80638" numCol="1" spcCol="1270" anchor="ctr" anchorCtr="0">
            <a:noAutofit/>
          </a:bodyPr>
          <a:lstStyle/>
          <a:p>
            <a:pPr lvl="0" algn="l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200" b="1" kern="1200"/>
              <a:t> 제출해야 </a:t>
            </a:r>
            <a:r>
              <a:rPr lang="ko-KR" altLang="en-US" sz="1200" b="1" kern="1200" dirty="0"/>
              <a:t>할 서류가 있나요</a:t>
            </a:r>
            <a:r>
              <a:rPr lang="en-US" altLang="ko-KR" sz="1200" b="1" kern="1200" dirty="0"/>
              <a:t>?</a:t>
            </a:r>
            <a:endParaRPr lang="ko-KR" altLang="en-US" sz="1200" b="1" kern="1200" dirty="0"/>
          </a:p>
        </p:txBody>
      </p:sp>
      <p:sp>
        <p:nvSpPr>
          <p:cNvPr id="27" name="자유형 19">
            <a:extLst>
              <a:ext uri="{FF2B5EF4-FFF2-40B4-BE49-F238E27FC236}">
                <a16:creationId xmlns:a16="http://schemas.microsoft.com/office/drawing/2014/main" id="{F23BCF35-5E4F-4A8E-96BB-5DD4DAE4B73B}"/>
              </a:ext>
            </a:extLst>
          </p:cNvPr>
          <p:cNvSpPr/>
          <p:nvPr/>
        </p:nvSpPr>
        <p:spPr>
          <a:xfrm>
            <a:off x="269925" y="4653922"/>
            <a:ext cx="6827158" cy="855050"/>
          </a:xfrm>
          <a:custGeom>
            <a:avLst/>
            <a:gdLst>
              <a:gd name="connsiteX0" fmla="*/ 0 w 6827158"/>
              <a:gd name="connsiteY0" fmla="*/ 0 h 1076400"/>
              <a:gd name="connsiteX1" fmla="*/ 6827158 w 6827158"/>
              <a:gd name="connsiteY1" fmla="*/ 0 h 1076400"/>
              <a:gd name="connsiteX2" fmla="*/ 6827158 w 6827158"/>
              <a:gd name="connsiteY2" fmla="*/ 1076400 h 1076400"/>
              <a:gd name="connsiteX3" fmla="*/ 0 w 6827158"/>
              <a:gd name="connsiteY3" fmla="*/ 1076400 h 1076400"/>
              <a:gd name="connsiteX4" fmla="*/ 0 w 6827158"/>
              <a:gd name="connsiteY4" fmla="*/ 0 h 10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158" h="1076400">
                <a:moveTo>
                  <a:pt x="0" y="0"/>
                </a:moveTo>
                <a:lnTo>
                  <a:pt x="6827158" y="0"/>
                </a:lnTo>
                <a:lnTo>
                  <a:pt x="6827158" y="1076400"/>
                </a:lnTo>
                <a:lnTo>
                  <a:pt x="0" y="10764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6762" tIns="15240" rIns="85344" bIns="15240" numCol="1" spcCol="1270" anchor="t" anchorCtr="0">
            <a:noAutofit/>
          </a:bodyPr>
          <a:lstStyle/>
          <a:p>
            <a:pPr marL="114300" lvl="1" indent="-114300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00" kern="1200" dirty="0"/>
              <a:t>학점은행제 학습자 학자금대출 </a:t>
            </a:r>
            <a:r>
              <a:rPr lang="ko-KR" altLang="en-US" sz="1200" kern="1200" dirty="0" err="1"/>
              <a:t>신청시</a:t>
            </a:r>
            <a:r>
              <a:rPr lang="ko-KR" altLang="en-US" sz="1200" kern="1200" dirty="0"/>
              <a:t> 제출해야 할 별도의 서류는 </a:t>
            </a:r>
            <a:r>
              <a:rPr lang="ko-KR" altLang="en-US" sz="1200" b="1" kern="1200" dirty="0"/>
              <a:t>존재하지 않습니다</a:t>
            </a:r>
            <a:r>
              <a:rPr lang="en-US" altLang="ko-KR" sz="1200" b="1" kern="1200" dirty="0"/>
              <a:t>.</a:t>
            </a:r>
          </a:p>
          <a:p>
            <a:pPr marL="0" lvl="1" defTabSz="533400">
              <a:spcBef>
                <a:spcPct val="0"/>
              </a:spcBef>
              <a:spcAft>
                <a:spcPct val="20000"/>
              </a:spcAft>
            </a:pPr>
            <a:r>
              <a:rPr lang="en-US" altLang="ko-KR" sz="1000" kern="1200" dirty="0"/>
              <a:t>  ※ </a:t>
            </a:r>
            <a:r>
              <a:rPr lang="ko-KR" altLang="en-US" sz="1000" kern="1200" dirty="0"/>
              <a:t>단</a:t>
            </a:r>
            <a:r>
              <a:rPr lang="en-US" altLang="ko-KR" sz="1000" kern="1200" dirty="0"/>
              <a:t>, </a:t>
            </a:r>
            <a:r>
              <a:rPr lang="ko-KR" altLang="en-US" sz="1000" dirty="0"/>
              <a:t>장애인 정보 불일치</a:t>
            </a:r>
            <a:r>
              <a:rPr lang="en-US" altLang="ko-KR" sz="1000" dirty="0"/>
              <a:t>/ </a:t>
            </a:r>
            <a:r>
              <a:rPr lang="ko-KR" altLang="en-US" sz="1000" dirty="0"/>
              <a:t>국내 거주상태 불일치</a:t>
            </a:r>
            <a:r>
              <a:rPr lang="en-US" altLang="ko-KR" sz="1000" dirty="0"/>
              <a:t>/ </a:t>
            </a:r>
            <a:r>
              <a:rPr lang="ko-KR" altLang="en-US" sz="1000" dirty="0"/>
              <a:t>만 </a:t>
            </a:r>
            <a:r>
              <a:rPr lang="en-US" altLang="ko-KR" sz="1000" dirty="0"/>
              <a:t>55</a:t>
            </a:r>
            <a:r>
              <a:rPr lang="ko-KR" altLang="en-US" sz="1000" dirty="0"/>
              <a:t>세 이전 학업 수행을 증빙하기 위한 서류 제출은 대상자</a:t>
            </a:r>
            <a:endParaRPr lang="en-US" altLang="ko-KR" sz="1000" dirty="0"/>
          </a:p>
          <a:p>
            <a:pPr marL="0" lvl="1" defTabSz="533400">
              <a:spcBef>
                <a:spcPct val="0"/>
              </a:spcBef>
              <a:spcAft>
                <a:spcPct val="20000"/>
              </a:spcAft>
            </a:pPr>
            <a:r>
              <a:rPr lang="ko-KR" altLang="en-US" sz="1000" dirty="0"/>
              <a:t>      에 한해 있을 수 있습니다</a:t>
            </a:r>
            <a:r>
              <a:rPr lang="en-US" altLang="ko-KR" sz="1000" dirty="0"/>
              <a:t>.</a:t>
            </a:r>
            <a:endParaRPr lang="ko-KR" altLang="en-US" sz="1000" dirty="0"/>
          </a:p>
          <a:p>
            <a:pPr marL="0" lvl="1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</a:pPr>
            <a:endParaRPr lang="ko-KR" altLang="en-US" sz="1000" kern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52E09-1993-496D-8AFF-355D22CD6230}"/>
              </a:ext>
            </a:extLst>
          </p:cNvPr>
          <p:cNvSpPr txBox="1"/>
          <p:nvPr/>
        </p:nvSpPr>
        <p:spPr>
          <a:xfrm>
            <a:off x="430694" y="9151763"/>
            <a:ext cx="682715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/>
              <a:t>※ </a:t>
            </a:r>
            <a:r>
              <a:rPr lang="ko-KR" altLang="en-US" sz="1200" b="1"/>
              <a:t>자세한 내용은 한국장학재단 </a:t>
            </a:r>
            <a:r>
              <a:rPr lang="ko-KR" altLang="en-US" sz="1200" b="1">
                <a:solidFill>
                  <a:srgbClr val="FF0000"/>
                </a:solidFill>
              </a:rPr>
              <a:t>상담센터</a:t>
            </a:r>
            <a:r>
              <a:rPr lang="en-US" altLang="ko-KR" sz="1200" b="1">
                <a:solidFill>
                  <a:srgbClr val="FF0000"/>
                </a:solidFill>
              </a:rPr>
              <a:t>(1599-2000) </a:t>
            </a:r>
            <a:r>
              <a:rPr lang="ko-KR" altLang="en-US" sz="1200" b="1"/>
              <a:t>또는 </a:t>
            </a:r>
            <a:endParaRPr lang="en-US" altLang="ko-KR" sz="1200" b="1"/>
          </a:p>
          <a:p>
            <a:r>
              <a:rPr lang="en-US" altLang="ko-KR" sz="1200" b="1"/>
              <a:t>   [</a:t>
            </a:r>
            <a:r>
              <a:rPr lang="ko-KR" altLang="en-US" sz="1200" b="1"/>
              <a:t>재단 홈페이지</a:t>
            </a:r>
            <a:r>
              <a:rPr lang="en-US" altLang="ko-KR" sz="1200" b="1"/>
              <a:t>(</a:t>
            </a:r>
            <a:r>
              <a:rPr lang="en-US" altLang="ko-KR" sz="1200" b="1">
                <a:hlinkClick r:id="rId3"/>
              </a:rPr>
              <a:t>www.kosaf.go.kr</a:t>
            </a:r>
            <a:r>
              <a:rPr lang="en-US" altLang="ko-KR" sz="1200" b="1"/>
              <a:t>) &gt; </a:t>
            </a:r>
            <a:r>
              <a:rPr lang="ko-KR" altLang="en-US" sz="1200" b="1"/>
              <a:t>고객센터 </a:t>
            </a:r>
            <a:r>
              <a:rPr lang="en-US" altLang="ko-KR" sz="1200" b="1"/>
              <a:t>&gt; </a:t>
            </a:r>
            <a:r>
              <a:rPr lang="ko-KR" altLang="en-US" sz="1200" b="1"/>
              <a:t>자주묻는질문</a:t>
            </a:r>
            <a:r>
              <a:rPr lang="en-US" altLang="ko-KR" sz="1200" b="1"/>
              <a:t>(FAQ)]</a:t>
            </a:r>
            <a:r>
              <a:rPr lang="ko-KR" altLang="en-US" sz="1200" b="1"/>
              <a:t>를 통해 확인 가능합니다</a:t>
            </a:r>
            <a:r>
              <a:rPr lang="en-US" altLang="ko-KR" sz="1200"/>
              <a:t>.</a:t>
            </a:r>
            <a:endParaRPr lang="ko-KR" altLang="en-US" sz="1200"/>
          </a:p>
        </p:txBody>
      </p:sp>
      <p:sp>
        <p:nvSpPr>
          <p:cNvPr id="14" name="슬라이드 번호 개체 틀 1">
            <a:extLst>
              <a:ext uri="{FF2B5EF4-FFF2-40B4-BE49-F238E27FC236}">
                <a16:creationId xmlns:a16="http://schemas.microsoft.com/office/drawing/2014/main" id="{6777DA8A-96D4-4A3A-9238-94A069E38F45}"/>
              </a:ext>
            </a:extLst>
          </p:cNvPr>
          <p:cNvSpPr txBox="1">
            <a:spLocks/>
          </p:cNvSpPr>
          <p:nvPr/>
        </p:nvSpPr>
        <p:spPr>
          <a:xfrm>
            <a:off x="5699870" y="100974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8591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다이어그램 13"/>
          <p:cNvGraphicFramePr/>
          <p:nvPr>
            <p:extLst>
              <p:ext uri="{D42A27DB-BD31-4B8C-83A1-F6EECF244321}">
                <p14:modId xmlns:p14="http://schemas.microsoft.com/office/powerpoint/2010/main" val="2229369809"/>
              </p:ext>
            </p:extLst>
          </p:nvPr>
        </p:nvGraphicFramePr>
        <p:xfrm>
          <a:off x="146824" y="8898046"/>
          <a:ext cx="7396088" cy="174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모서리가 둥근 직사각형 237">
            <a:extLst>
              <a:ext uri="{FF2B5EF4-FFF2-40B4-BE49-F238E27FC236}">
                <a16:creationId xmlns:a16="http://schemas.microsoft.com/office/drawing/2014/main" id="{146A0E42-879B-4AD1-BCB6-BAF0C773B7C7}"/>
              </a:ext>
            </a:extLst>
          </p:cNvPr>
          <p:cNvSpPr/>
          <p:nvPr/>
        </p:nvSpPr>
        <p:spPr>
          <a:xfrm>
            <a:off x="35495" y="620688"/>
            <a:ext cx="7669657" cy="79180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1AC3D048-39D2-460F-A53F-AC54890DC621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A7C005-4773-43EA-B05B-5E4136CD9411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Ⅰ.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C0D922-18F4-42B4-AE2D-B52393ACC659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신청 준비</a:t>
            </a:r>
          </a:p>
        </p:txBody>
      </p:sp>
      <p:sp>
        <p:nvSpPr>
          <p:cNvPr id="25" name="슬라이드 번호 개체 틀 1">
            <a:extLst>
              <a:ext uri="{FF2B5EF4-FFF2-40B4-BE49-F238E27FC236}">
                <a16:creationId xmlns:a16="http://schemas.microsoft.com/office/drawing/2014/main" id="{C7A80409-C5B7-4D2F-BB07-B786300846DC}"/>
              </a:ext>
            </a:extLst>
          </p:cNvPr>
          <p:cNvSpPr txBox="1">
            <a:spLocks/>
          </p:cNvSpPr>
          <p:nvPr/>
        </p:nvSpPr>
        <p:spPr>
          <a:xfrm>
            <a:off x="5699870" y="100974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</a:t>
            </a:fld>
            <a:endParaRPr lang="ko-KR" altLang="en-US" dirty="0"/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2BF4876A-879F-4E04-8FCE-DC05F7ED25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495" y="731472"/>
            <a:ext cx="7669656" cy="819287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9">
            <a:extLst>
              <a:ext uri="{FF2B5EF4-FFF2-40B4-BE49-F238E27FC236}">
                <a16:creationId xmlns:a16="http://schemas.microsoft.com/office/drawing/2014/main" id="{EBF0A2D4-34B6-4234-BAB0-A61001EF0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583" y="4947043"/>
            <a:ext cx="7243439" cy="3835202"/>
          </a:xfrm>
          <a:prstGeom prst="rect">
            <a:avLst/>
          </a:prstGeom>
        </p:spPr>
      </p:pic>
      <p:pic>
        <p:nvPicPr>
          <p:cNvPr id="22" name="Picture 9">
            <a:extLst>
              <a:ext uri="{FF2B5EF4-FFF2-40B4-BE49-F238E27FC236}">
                <a16:creationId xmlns:a16="http://schemas.microsoft.com/office/drawing/2014/main" id="{BDCBF081-CC21-4178-8311-059C9EA66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584" y="1563664"/>
            <a:ext cx="7243439" cy="3248737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5547470" y="9945043"/>
            <a:ext cx="1806153" cy="571267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46BD84AC-EE8B-4958-B3FE-29BC7D292A05}"/>
              </a:ext>
            </a:extLst>
          </p:cNvPr>
          <p:cNvSpPr/>
          <p:nvPr/>
        </p:nvSpPr>
        <p:spPr>
          <a:xfrm>
            <a:off x="4091268" y="4014709"/>
            <a:ext cx="936104" cy="198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66957" y="1224608"/>
            <a:ext cx="7354633" cy="760472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B4F02082-FCA7-4E8C-8D38-6CD10F836C6C}"/>
              </a:ext>
            </a:extLst>
          </p:cNvPr>
          <p:cNvSpPr/>
          <p:nvPr/>
        </p:nvSpPr>
        <p:spPr>
          <a:xfrm>
            <a:off x="219060" y="1555776"/>
            <a:ext cx="7251665" cy="32566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5688B1B9-05DC-4495-80AB-8E26813B212B}"/>
              </a:ext>
            </a:extLst>
          </p:cNvPr>
          <p:cNvSpPr/>
          <p:nvPr/>
        </p:nvSpPr>
        <p:spPr>
          <a:xfrm>
            <a:off x="219060" y="4947043"/>
            <a:ext cx="7251665" cy="383520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FAEDF097-E103-4E7D-9066-DD6F69492C46}"/>
              </a:ext>
            </a:extLst>
          </p:cNvPr>
          <p:cNvGrpSpPr/>
          <p:nvPr/>
        </p:nvGrpSpPr>
        <p:grpSpPr>
          <a:xfrm>
            <a:off x="607029" y="9035814"/>
            <a:ext cx="6887519" cy="1395016"/>
            <a:chOff x="445761" y="175230"/>
            <a:chExt cx="6887519" cy="1395016"/>
          </a:xfrm>
        </p:grpSpPr>
        <p:sp>
          <p:nvSpPr>
            <p:cNvPr id="31" name="사각형: 둥근 위쪽 모서리 30">
              <a:extLst>
                <a:ext uri="{FF2B5EF4-FFF2-40B4-BE49-F238E27FC236}">
                  <a16:creationId xmlns:a16="http://schemas.microsoft.com/office/drawing/2014/main" id="{10951E4F-77BB-4F5C-969B-8E4A3C69B73E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사각형: 둥근 위쪽 모서리 4">
              <a:extLst>
                <a:ext uri="{FF2B5EF4-FFF2-40B4-BE49-F238E27FC236}">
                  <a16:creationId xmlns:a16="http://schemas.microsoft.com/office/drawing/2014/main" id="{7940FC7D-7823-46ED-B087-F15E476F2153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en-US" altLang="en-US" sz="1200" b="1" spc="-3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※ </a:t>
              </a:r>
              <a:r>
                <a:rPr lang="ko-KR" altLang="en-US" sz="1200" b="1" spc="-30" dirty="0">
                  <a:solidFill>
                    <a:schemeClr val="tx1"/>
                  </a:solidFill>
                  <a:latin typeface="맑은 고딕" pitchFamily="50" charset="-127"/>
                </a:rPr>
                <a:t>신청 전 소속 기관에 학자금대출 가능 여부를 확인한 후 진행하시기 바랍니다</a:t>
              </a:r>
              <a:r>
                <a:rPr lang="en-US" altLang="ko-KR" sz="1200" b="1" spc="-30" dirty="0">
                  <a:solidFill>
                    <a:schemeClr val="tx1"/>
                  </a:solidFill>
                  <a:latin typeface="맑은 고딕" pitchFamily="50" charset="-127"/>
                </a:rPr>
                <a:t>.</a:t>
              </a:r>
            </a:p>
            <a:p>
              <a:pPr lvl="0"/>
              <a:endParaRPr lang="ko-KR" altLang="en-US" sz="1200" b="1" spc="-30" dirty="0">
                <a:solidFill>
                  <a:schemeClr val="tx1"/>
                </a:solidFill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solidFill>
                    <a:srgbClr val="FF0000"/>
                  </a:solidFill>
                  <a:latin typeface="맑은 고딕" pitchFamily="50" charset="-127"/>
                </a:rPr>
                <a:t>※ </a:t>
              </a:r>
              <a:r>
                <a:rPr lang="en-US" altLang="ko-KR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[</a:t>
              </a:r>
              <a:r>
                <a:rPr lang="ko-KR" altLang="en-US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통합신청</a:t>
              </a:r>
              <a:r>
                <a:rPr lang="en-US" altLang="ko-KR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]</a:t>
              </a:r>
              <a:r>
                <a:rPr lang="ko-KR" altLang="en-US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이 아닌 별도의 </a:t>
              </a:r>
              <a:r>
                <a:rPr lang="en-US" altLang="ko-KR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[</a:t>
              </a:r>
              <a:r>
                <a:rPr lang="ko-KR" altLang="en-US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학점은행제 학습자 학자금대출</a:t>
              </a:r>
              <a:r>
                <a:rPr lang="en-US" altLang="ko-KR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]</a:t>
              </a:r>
              <a:r>
                <a:rPr lang="ko-KR" altLang="en-US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로 신청해야 함을 유의</a:t>
              </a:r>
              <a:r>
                <a:rPr lang="ko-KR" altLang="en-US" sz="1200" b="1" u="sng" dirty="0">
                  <a:latin typeface="맑은 고딕" pitchFamily="50" charset="-127"/>
                </a:rPr>
                <a:t> </a:t>
              </a:r>
              <a:endParaRPr lang="en-US" altLang="ko-KR" sz="1200" b="1" u="sng" dirty="0">
                <a:latin typeface="맑은 고딕" pitchFamily="50" charset="-127"/>
              </a:endParaRPr>
            </a:p>
            <a:p>
              <a:pPr lvl="0"/>
              <a:endParaRPr lang="ko-KR" altLang="en-US" sz="1200" b="1" u="sng" spc="-30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spc="-60" dirty="0">
                  <a:latin typeface="맑은 고딕" pitchFamily="50" charset="-127"/>
                </a:rPr>
                <a:t>  </a:t>
              </a:r>
              <a:r>
                <a:rPr lang="en-US" altLang="ko-KR" sz="1200" b="1" spc="-60" dirty="0">
                  <a:latin typeface="맑은 고딕" pitchFamily="50" charset="-127"/>
                </a:rPr>
                <a:t>-</a:t>
              </a:r>
              <a:r>
                <a:rPr lang="ko-KR" altLang="en-US" sz="1200" b="1" spc="-60" dirty="0">
                  <a:latin typeface="맑은 고딕" pitchFamily="50" charset="-127"/>
                </a:rPr>
                <a:t> 홈페이지 상단 </a:t>
              </a:r>
              <a:r>
                <a:rPr lang="en-US" altLang="ko-KR" sz="1200" b="1" spc="-60" dirty="0">
                  <a:solidFill>
                    <a:srgbClr val="0070C0"/>
                  </a:solidFill>
                  <a:latin typeface="맑은 고딕" pitchFamily="50" charset="-127"/>
                </a:rPr>
                <a:t>‘</a:t>
              </a:r>
              <a:r>
                <a:rPr lang="ko-KR" altLang="en-US" sz="1200" b="1" spc="-60" dirty="0">
                  <a:solidFill>
                    <a:srgbClr val="0070C0"/>
                  </a:solidFill>
                  <a:latin typeface="맑은 고딕" pitchFamily="50" charset="-127"/>
                </a:rPr>
                <a:t>학자금대출</a:t>
              </a:r>
              <a:r>
                <a:rPr lang="en-US" altLang="ko-KR" sz="1200" b="1" spc="-60" dirty="0">
                  <a:solidFill>
                    <a:srgbClr val="0070C0"/>
                  </a:solidFill>
                  <a:latin typeface="맑은 고딕" pitchFamily="50" charset="-127"/>
                </a:rPr>
                <a:t>&gt;</a:t>
              </a:r>
              <a:r>
                <a:rPr lang="ko-KR" altLang="en-US" sz="1200" b="1" spc="-60" dirty="0">
                  <a:solidFill>
                    <a:srgbClr val="0070C0"/>
                  </a:solidFill>
                  <a:latin typeface="맑은 고딕" pitchFamily="50" charset="-127"/>
                </a:rPr>
                <a:t>학자금대출 신청</a:t>
              </a:r>
              <a:r>
                <a:rPr lang="en-US" altLang="ko-KR" sz="1200" b="1" spc="-60" dirty="0">
                  <a:solidFill>
                    <a:srgbClr val="0070C0"/>
                  </a:solidFill>
                  <a:latin typeface="맑은 고딕" pitchFamily="50" charset="-127"/>
                </a:rPr>
                <a:t>&gt;</a:t>
              </a:r>
              <a:r>
                <a:rPr lang="ko-KR" altLang="en-US" sz="1200" b="1" spc="-60" dirty="0">
                  <a:solidFill>
                    <a:srgbClr val="0070C0"/>
                  </a:solidFill>
                  <a:latin typeface="맑은 고딕" pitchFamily="50" charset="-127"/>
                </a:rPr>
                <a:t>학점은행제 학습자 </a:t>
              </a:r>
              <a:r>
                <a:rPr lang="ko-KR" altLang="en-US" sz="1200" b="1" spc="-60" dirty="0" err="1">
                  <a:solidFill>
                    <a:srgbClr val="0070C0"/>
                  </a:solidFill>
                  <a:latin typeface="맑은 고딕" pitchFamily="50" charset="-127"/>
                </a:rPr>
                <a:t>학자금대출＇</a:t>
              </a:r>
              <a:r>
                <a:rPr lang="ko-KR" altLang="en-US" sz="1200" b="1" spc="-60" dirty="0" err="1">
                  <a:latin typeface="맑은 고딕" pitchFamily="50" charset="-127"/>
                </a:rPr>
                <a:t>클릭하여</a:t>
              </a:r>
              <a:r>
                <a:rPr lang="ko-KR" altLang="en-US" sz="1200" b="1" spc="-60" dirty="0">
                  <a:latin typeface="맑은 고딕" pitchFamily="50" charset="-127"/>
                </a:rPr>
                <a:t> 신청</a:t>
              </a: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754BC104-FF46-42F3-857B-6DF3D2595AAB}"/>
              </a:ext>
            </a:extLst>
          </p:cNvPr>
          <p:cNvGrpSpPr/>
          <p:nvPr/>
        </p:nvGrpSpPr>
        <p:grpSpPr>
          <a:xfrm>
            <a:off x="161268" y="9021845"/>
            <a:ext cx="508070" cy="1422951"/>
            <a:chOff x="0" y="161261"/>
            <a:chExt cx="508070" cy="1422951"/>
          </a:xfrm>
        </p:grpSpPr>
        <p:sp>
          <p:nvSpPr>
            <p:cNvPr id="25" name="사각형: 둥근 모서리 24">
              <a:extLst>
                <a:ext uri="{FF2B5EF4-FFF2-40B4-BE49-F238E27FC236}">
                  <a16:creationId xmlns:a16="http://schemas.microsoft.com/office/drawing/2014/main" id="{53070E4D-A05C-4E02-A310-B77BE9F9C826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사각형: 둥근 모서리 6">
              <a:extLst>
                <a:ext uri="{FF2B5EF4-FFF2-40B4-BE49-F238E27FC236}">
                  <a16:creationId xmlns:a16="http://schemas.microsoft.com/office/drawing/2014/main" id="{5FDEA8B9-EFDC-4A52-B468-5AC5778EF66E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70A39861-7F66-44FD-99B6-FD0356F42F8B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308651A-E424-4E7B-8D44-71BC02B7D5C2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신청</a:t>
            </a:r>
          </a:p>
        </p:txBody>
      </p:sp>
      <p:pic>
        <p:nvPicPr>
          <p:cNvPr id="37" name="Picture 3">
            <a:extLst>
              <a:ext uri="{FF2B5EF4-FFF2-40B4-BE49-F238E27FC236}">
                <a16:creationId xmlns:a16="http://schemas.microsoft.com/office/drawing/2014/main" id="{BF13B4C8-1803-4879-ACAC-87CEE480E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283" y="874500"/>
            <a:ext cx="3499025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직사각형 37">
            <a:extLst>
              <a:ext uri="{FF2B5EF4-FFF2-40B4-BE49-F238E27FC236}">
                <a16:creationId xmlns:a16="http://schemas.microsoft.com/office/drawing/2014/main" id="{2C383377-240F-4D08-A9D0-68BE6965DF9F}"/>
              </a:ext>
            </a:extLst>
          </p:cNvPr>
          <p:cNvSpPr/>
          <p:nvPr/>
        </p:nvSpPr>
        <p:spPr>
          <a:xfrm>
            <a:off x="512669" y="994634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학점은행제 대출 신청경로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A700D6B7-18C0-465C-B36B-976960AEA0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338" y="5055639"/>
            <a:ext cx="6369075" cy="2341843"/>
          </a:xfrm>
          <a:prstGeom prst="roundRect">
            <a:avLst>
              <a:gd name="adj" fmla="val 16667"/>
            </a:avLst>
          </a:prstGeom>
          <a:blipFill>
            <a:blip r:embed="rId6"/>
            <a:tile tx="0" ty="0" sx="100000" sy="100000" flip="none" algn="tl"/>
          </a:blipFill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" name="직사각형 29">
            <a:extLst>
              <a:ext uri="{FF2B5EF4-FFF2-40B4-BE49-F238E27FC236}">
                <a16:creationId xmlns:a16="http://schemas.microsoft.com/office/drawing/2014/main" id="{83A50042-9E0E-456F-A6FA-A3F020914632}"/>
              </a:ext>
            </a:extLst>
          </p:cNvPr>
          <p:cNvSpPr/>
          <p:nvPr/>
        </p:nvSpPr>
        <p:spPr>
          <a:xfrm>
            <a:off x="4618679" y="5949775"/>
            <a:ext cx="1224136" cy="14225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58F61C-CCDD-4309-9DC1-B08A72606A62}"/>
              </a:ext>
            </a:extLst>
          </p:cNvPr>
          <p:cNvSpPr txBox="1"/>
          <p:nvPr/>
        </p:nvSpPr>
        <p:spPr>
          <a:xfrm>
            <a:off x="4550139" y="5592281"/>
            <a:ext cx="432048" cy="366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④</a:t>
            </a:r>
            <a:endParaRPr lang="ko-KR" altLang="en-US" sz="1800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1E1BE1-AA1A-4146-A504-FB9B59969203}"/>
              </a:ext>
            </a:extLst>
          </p:cNvPr>
          <p:cNvSpPr txBox="1"/>
          <p:nvPr/>
        </p:nvSpPr>
        <p:spPr>
          <a:xfrm>
            <a:off x="696999" y="7516994"/>
            <a:ext cx="6316612" cy="977191"/>
          </a:xfrm>
          <a:prstGeom prst="rect">
            <a:avLst/>
          </a:prstGeom>
          <a:solidFill>
            <a:srgbClr val="FBE7A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rgbClr val="0000FF"/>
                </a:solidFill>
              </a:rPr>
              <a:t>※ 2026</a:t>
            </a:r>
            <a:r>
              <a:rPr lang="ko-KR" altLang="en-US" sz="1100" b="1" dirty="0">
                <a:solidFill>
                  <a:srgbClr val="0000FF"/>
                </a:solidFill>
              </a:rPr>
              <a:t>년 학점은행제 학습자 학자금대출은 최대 </a:t>
            </a:r>
            <a:r>
              <a:rPr lang="en-US" altLang="ko-KR" sz="1100" b="1" dirty="0">
                <a:solidFill>
                  <a:srgbClr val="0000FF"/>
                </a:solidFill>
              </a:rPr>
              <a:t>2</a:t>
            </a:r>
            <a:r>
              <a:rPr lang="ko-KR" altLang="en-US" sz="1100" b="1" dirty="0">
                <a:solidFill>
                  <a:srgbClr val="0000FF"/>
                </a:solidFill>
              </a:rPr>
              <a:t>개 기관의 학자금대출을 지원합니다</a:t>
            </a:r>
            <a:r>
              <a:rPr lang="en-US" altLang="ko-KR" sz="1100" b="1" dirty="0">
                <a:solidFill>
                  <a:srgbClr val="0000FF"/>
                </a:solidFill>
              </a:rPr>
              <a:t>. </a:t>
            </a:r>
          </a:p>
          <a:p>
            <a:r>
              <a:rPr lang="en-US" altLang="ko-KR" sz="1100" dirty="0"/>
              <a:t>  (</a:t>
            </a:r>
            <a:r>
              <a:rPr lang="en-US" altLang="ko-KR" sz="1050" dirty="0"/>
              <a:t>3</a:t>
            </a:r>
            <a:r>
              <a:rPr lang="ko-KR" altLang="en-US" sz="1050" dirty="0"/>
              <a:t>개 이상 기관의 학자금대출은 지원하지 않으므로</a:t>
            </a:r>
            <a:r>
              <a:rPr lang="en-US" altLang="ko-KR" sz="1050" dirty="0"/>
              <a:t>, </a:t>
            </a:r>
            <a:r>
              <a:rPr lang="ko-KR" altLang="en-US" sz="1050" dirty="0"/>
              <a:t>개인의 </a:t>
            </a:r>
            <a:r>
              <a:rPr lang="ko-KR" altLang="en-US" sz="1050" dirty="0" err="1"/>
              <a:t>학습비</a:t>
            </a:r>
            <a:r>
              <a:rPr lang="ko-KR" altLang="en-US" sz="1050" dirty="0"/>
              <a:t> 필요상황에 따라 학자금대출  </a:t>
            </a:r>
            <a:endParaRPr lang="en-US" altLang="ko-KR" sz="1050" dirty="0"/>
          </a:p>
          <a:p>
            <a:r>
              <a:rPr lang="en-US" altLang="ko-KR" sz="1050" dirty="0"/>
              <a:t>  </a:t>
            </a:r>
            <a:r>
              <a:rPr lang="ko-KR" altLang="en-US" sz="1050" dirty="0"/>
              <a:t>지원 기관을 선택하시기 바랍니다</a:t>
            </a:r>
            <a:r>
              <a:rPr lang="en-US" altLang="ko-KR" sz="1050" dirty="0"/>
              <a:t>.)</a:t>
            </a:r>
          </a:p>
          <a:p>
            <a:endParaRPr lang="en-US" altLang="ko-KR" sz="400" dirty="0"/>
          </a:p>
          <a:p>
            <a:r>
              <a:rPr lang="ko-KR" altLang="en-US" sz="1100" dirty="0"/>
              <a:t>   </a:t>
            </a:r>
            <a:r>
              <a:rPr lang="en-US" altLang="ko-KR" sz="1000" dirty="0"/>
              <a:t>-</a:t>
            </a:r>
            <a:r>
              <a:rPr lang="en-US" altLang="ko-KR" sz="1100" dirty="0"/>
              <a:t> </a:t>
            </a:r>
            <a:r>
              <a:rPr lang="ko-KR" altLang="en-US" sz="1000" dirty="0"/>
              <a:t>학습자는 당해 학기 학점은행제 학습자 학자금대출 여러 건 신청 가능</a:t>
            </a:r>
            <a:endParaRPr lang="en-US" altLang="ko-KR" sz="1000" dirty="0"/>
          </a:p>
          <a:p>
            <a:r>
              <a:rPr lang="en-US" altLang="ko-KR" sz="1000" dirty="0"/>
              <a:t>   - </a:t>
            </a:r>
            <a:r>
              <a:rPr lang="ko-KR" altLang="en-US" sz="1000" dirty="0"/>
              <a:t>대출 심사 승인 후 </a:t>
            </a:r>
            <a:r>
              <a:rPr lang="ko-KR" altLang="en-US" sz="1000" b="1" dirty="0"/>
              <a:t>최대 </a:t>
            </a:r>
            <a:r>
              <a:rPr lang="en-US" altLang="ko-KR" sz="1000" b="1" dirty="0"/>
              <a:t>2</a:t>
            </a:r>
            <a:r>
              <a:rPr lang="ko-KR" altLang="en-US" sz="1000" b="1" dirty="0"/>
              <a:t>개 기관 실행 </a:t>
            </a:r>
            <a:r>
              <a:rPr lang="ko-KR" altLang="en-US" sz="1000" dirty="0"/>
              <a:t>가능</a:t>
            </a:r>
            <a:r>
              <a:rPr lang="en-US" altLang="ko-KR" sz="1000" dirty="0"/>
              <a:t> </a:t>
            </a:r>
          </a:p>
        </p:txBody>
      </p:sp>
      <p:sp>
        <p:nvSpPr>
          <p:cNvPr id="40" name="모서리가 둥근 직사각형 237">
            <a:extLst>
              <a:ext uri="{FF2B5EF4-FFF2-40B4-BE49-F238E27FC236}">
                <a16:creationId xmlns:a16="http://schemas.microsoft.com/office/drawing/2014/main" id="{354F3862-33DF-407F-AE0C-58179602C2F9}"/>
              </a:ext>
            </a:extLst>
          </p:cNvPr>
          <p:cNvSpPr/>
          <p:nvPr/>
        </p:nvSpPr>
        <p:spPr>
          <a:xfrm>
            <a:off x="35495" y="620688"/>
            <a:ext cx="7669657" cy="79180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E1650D79-2207-406A-A72A-38C66A07E633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0144D88-2E71-475B-BB1F-6D183ABE5B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680" y="1525564"/>
            <a:ext cx="7229045" cy="3242566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8984572F-546C-4492-8816-26626945E64A}"/>
              </a:ext>
            </a:extLst>
          </p:cNvPr>
          <p:cNvSpPr/>
          <p:nvPr/>
        </p:nvSpPr>
        <p:spPr>
          <a:xfrm>
            <a:off x="785676" y="2227924"/>
            <a:ext cx="1068425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4273B9-A578-4657-B963-1148D8702D88}"/>
              </a:ext>
            </a:extLst>
          </p:cNvPr>
          <p:cNvSpPr txBox="1"/>
          <p:nvPr/>
        </p:nvSpPr>
        <p:spPr>
          <a:xfrm>
            <a:off x="607029" y="1896472"/>
            <a:ext cx="432048" cy="366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b="1" dirty="0">
                <a:solidFill>
                  <a:srgbClr val="FF0000"/>
                </a:solidFill>
              </a:rPr>
              <a:t>①</a:t>
            </a: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38E60F6C-597C-4844-8A80-8899E4B1B189}"/>
              </a:ext>
            </a:extLst>
          </p:cNvPr>
          <p:cNvGrpSpPr/>
          <p:nvPr/>
        </p:nvGrpSpPr>
        <p:grpSpPr>
          <a:xfrm>
            <a:off x="107504" y="2838655"/>
            <a:ext cx="1648222" cy="558863"/>
            <a:chOff x="107504" y="2838655"/>
            <a:chExt cx="1648222" cy="558863"/>
          </a:xfrm>
        </p:grpSpPr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464DA8E8-B006-4479-8B7C-9C99ACFB5A43}"/>
                </a:ext>
              </a:extLst>
            </p:cNvPr>
            <p:cNvSpPr/>
            <p:nvPr/>
          </p:nvSpPr>
          <p:spPr>
            <a:xfrm>
              <a:off x="237260" y="3128066"/>
              <a:ext cx="1518466" cy="26945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795" tIns="52397" rIns="104795" bIns="52397"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E71A79F-2202-4A9D-8A13-770F2BF0E215}"/>
                </a:ext>
              </a:extLst>
            </p:cNvPr>
            <p:cNvSpPr txBox="1"/>
            <p:nvPr/>
          </p:nvSpPr>
          <p:spPr>
            <a:xfrm>
              <a:off x="107504" y="2838655"/>
              <a:ext cx="432048" cy="36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800" b="1" dirty="0">
                  <a:solidFill>
                    <a:srgbClr val="FF0000"/>
                  </a:solidFill>
                </a:rPr>
                <a:t>②</a:t>
              </a:r>
            </a:p>
          </p:txBody>
        </p: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2EA813C9-40A7-4B2C-BEDE-DE570452CDD5}"/>
              </a:ext>
            </a:extLst>
          </p:cNvPr>
          <p:cNvGrpSpPr/>
          <p:nvPr/>
        </p:nvGrpSpPr>
        <p:grpSpPr>
          <a:xfrm>
            <a:off x="1759774" y="2909914"/>
            <a:ext cx="1674589" cy="596846"/>
            <a:chOff x="107504" y="2838655"/>
            <a:chExt cx="1674589" cy="596846"/>
          </a:xfrm>
        </p:grpSpPr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F9427415-7CAD-4FEA-9EE4-79C1DDA2BA0B}"/>
                </a:ext>
              </a:extLst>
            </p:cNvPr>
            <p:cNvSpPr/>
            <p:nvPr/>
          </p:nvSpPr>
          <p:spPr>
            <a:xfrm>
              <a:off x="263627" y="3166049"/>
              <a:ext cx="1518466" cy="26945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795" tIns="52397" rIns="104795" bIns="52397"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BBB32AD-E050-4AD9-AAE4-66BDA05ECB84}"/>
                </a:ext>
              </a:extLst>
            </p:cNvPr>
            <p:cNvSpPr txBox="1"/>
            <p:nvPr/>
          </p:nvSpPr>
          <p:spPr>
            <a:xfrm>
              <a:off x="107504" y="2838655"/>
              <a:ext cx="432048" cy="36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800" b="1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③</a:t>
              </a:r>
              <a:endParaRPr lang="ko-KR" altLang="en-US" sz="18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3" name="그림 42">
            <a:extLst>
              <a:ext uri="{FF2B5EF4-FFF2-40B4-BE49-F238E27FC236}">
                <a16:creationId xmlns:a16="http://schemas.microsoft.com/office/drawing/2014/main" id="{781BD6DE-164E-407E-BA98-7F2C3F6AE0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V="1">
            <a:off x="1573074" y="1768336"/>
            <a:ext cx="562053" cy="239488"/>
          </a:xfrm>
          <a:prstGeom prst="rect">
            <a:avLst/>
          </a:prstGeom>
        </p:spPr>
      </p:pic>
      <p:sp>
        <p:nvSpPr>
          <p:cNvPr id="44" name="슬라이드 번호 개체 틀 1">
            <a:extLst>
              <a:ext uri="{FF2B5EF4-FFF2-40B4-BE49-F238E27FC236}">
                <a16:creationId xmlns:a16="http://schemas.microsoft.com/office/drawing/2014/main" id="{E7B9C534-FEF7-4DF2-9B03-89155E324AC9}"/>
              </a:ext>
            </a:extLst>
          </p:cNvPr>
          <p:cNvSpPr txBox="1">
            <a:spLocks/>
          </p:cNvSpPr>
          <p:nvPr/>
        </p:nvSpPr>
        <p:spPr>
          <a:xfrm>
            <a:off x="5699870" y="100974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다이어그램 14"/>
          <p:cNvGraphicFramePr/>
          <p:nvPr>
            <p:extLst>
              <p:ext uri="{D42A27DB-BD31-4B8C-83A1-F6EECF244321}">
                <p14:modId xmlns:p14="http://schemas.microsoft.com/office/powerpoint/2010/main" val="1195867328"/>
              </p:ext>
            </p:extLst>
          </p:nvPr>
        </p:nvGraphicFramePr>
        <p:xfrm>
          <a:off x="146824" y="8898046"/>
          <a:ext cx="7396088" cy="174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09979C2F-E250-45A8-8007-6777D8BE9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모서리가 둥근 직사각형 237">
            <a:extLst>
              <a:ext uri="{FF2B5EF4-FFF2-40B4-BE49-F238E27FC236}">
                <a16:creationId xmlns:a16="http://schemas.microsoft.com/office/drawing/2014/main" id="{91E6565C-343B-4BDA-B48C-0EDF7BBE11D0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B529BE16-653F-4757-B92C-A7F2039F5DDD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58F688A-B538-4C05-A697-ED055DA49445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3F1C72-333A-4944-8B68-FFE747EFF569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7A5354B4-569E-4A37-B9F0-63EBBA0DB1FA}"/>
              </a:ext>
            </a:extLst>
          </p:cNvPr>
          <p:cNvGrpSpPr/>
          <p:nvPr/>
        </p:nvGrpSpPr>
        <p:grpSpPr>
          <a:xfrm>
            <a:off x="599245" y="9032066"/>
            <a:ext cx="6887519" cy="1395016"/>
            <a:chOff x="445761" y="175230"/>
            <a:chExt cx="6887519" cy="1395016"/>
          </a:xfrm>
        </p:grpSpPr>
        <p:sp>
          <p:nvSpPr>
            <p:cNvPr id="37" name="사각형: 둥근 위쪽 모서리 36">
              <a:extLst>
                <a:ext uri="{FF2B5EF4-FFF2-40B4-BE49-F238E27FC236}">
                  <a16:creationId xmlns:a16="http://schemas.microsoft.com/office/drawing/2014/main" id="{7B45AE31-8DCA-4608-957F-C041863D4DCC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사각형: 둥근 위쪽 모서리 4">
              <a:extLst>
                <a:ext uri="{FF2B5EF4-FFF2-40B4-BE49-F238E27FC236}">
                  <a16:creationId xmlns:a16="http://schemas.microsoft.com/office/drawing/2014/main" id="{992DA8C5-2550-44FB-8C41-A19C83C7CBBD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ko-KR" altLang="en-US" sz="1200" b="1" dirty="0">
                  <a:latin typeface="맑은 고딕" panose="020B0503020000020004" pitchFamily="50" charset="-127"/>
                </a:rPr>
                <a:t>      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[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개인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(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신용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)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정보의 수집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·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이용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·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제공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·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조회 동의서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]</a:t>
              </a:r>
            </a:p>
            <a:p>
              <a:pPr lvl="0"/>
              <a:endParaRPr lang="en-US" altLang="ko-KR" sz="1200" b="1" dirty="0">
                <a:latin typeface="맑은 고딕" panose="020B0503020000020004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anose="020B0503020000020004" pitchFamily="50" charset="-127"/>
                </a:rPr>
                <a:t>       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[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신청인 동의서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]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 내용 확인</a:t>
              </a:r>
              <a:endParaRPr lang="en-US" altLang="ko-KR" sz="1200" b="1" dirty="0">
                <a:latin typeface="맑은 고딕" panose="020B0503020000020004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anose="020B0503020000020004" pitchFamily="50" charset="-127"/>
                </a:rPr>
                <a:t> </a:t>
              </a:r>
            </a:p>
            <a:p>
              <a:pPr lvl="0"/>
              <a:r>
                <a:rPr lang="ko-KR" altLang="en-US" sz="1200" b="1" dirty="0">
                  <a:latin typeface="맑은 고딕" panose="020B0503020000020004" pitchFamily="50" charset="-127"/>
                </a:rPr>
                <a:t>         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- 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동의서 내 세부사항 동의 체크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,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 하단의 주의사항 숙지 후  </a:t>
              </a:r>
            </a:p>
            <a:p>
              <a:pPr lvl="0"/>
              <a:r>
                <a:rPr lang="ko-KR" altLang="en-US" sz="1200" b="1" spc="-60" dirty="0">
                  <a:latin typeface="맑은 고딕" pitchFamily="50" charset="-127"/>
                </a:rPr>
                <a:t>          </a:t>
              </a:r>
              <a:r>
                <a:rPr lang="en-US" altLang="ko-KR" sz="1200" b="1" spc="-60" dirty="0">
                  <a:latin typeface="맑은 고딕" pitchFamily="50" charset="-127"/>
                </a:rPr>
                <a:t>- </a:t>
              </a:r>
              <a:r>
                <a:rPr lang="ko-KR" altLang="en-US" sz="1200" b="1" spc="-60" dirty="0">
                  <a:latin typeface="맑은 고딕" pitchFamily="50" charset="-127"/>
                </a:rPr>
                <a:t> 본인 전자서명수단을 이용하여 동의 </a:t>
              </a:r>
              <a:r>
                <a:rPr lang="en-US" altLang="ko-KR" sz="1200" b="1" spc="-60" dirty="0">
                  <a:latin typeface="맑은 고딕" pitchFamily="50" charset="-127"/>
                </a:rPr>
                <a:t>&gt;</a:t>
              </a:r>
              <a:r>
                <a:rPr lang="ko-KR" altLang="en-US" sz="1200" b="1" spc="-60" dirty="0">
                  <a:latin typeface="맑은 고딕" pitchFamily="50" charset="-127"/>
                </a:rPr>
                <a:t> 다음 단계로 이동</a:t>
              </a:r>
              <a:endParaRPr lang="en-US" altLang="ko-KR" sz="1200" b="1" spc="-60" dirty="0">
                <a:latin typeface="맑은 고딕" pitchFamily="50" charset="-127"/>
              </a:endParaRPr>
            </a:p>
          </p:txBody>
        </p:sp>
      </p:grp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9CDDEEFA-74CC-4B54-8301-C3117A41DAC0}"/>
              </a:ext>
            </a:extLst>
          </p:cNvPr>
          <p:cNvGrpSpPr/>
          <p:nvPr/>
        </p:nvGrpSpPr>
        <p:grpSpPr>
          <a:xfrm>
            <a:off x="153484" y="9018097"/>
            <a:ext cx="508070" cy="1422951"/>
            <a:chOff x="0" y="161261"/>
            <a:chExt cx="508070" cy="1422951"/>
          </a:xfrm>
        </p:grpSpPr>
        <p:sp>
          <p:nvSpPr>
            <p:cNvPr id="44" name="사각형: 둥근 모서리 43">
              <a:extLst>
                <a:ext uri="{FF2B5EF4-FFF2-40B4-BE49-F238E27FC236}">
                  <a16:creationId xmlns:a16="http://schemas.microsoft.com/office/drawing/2014/main" id="{3BCF05C7-7F0A-44A5-8597-09097EFE91D6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사각형: 둥근 모서리 6">
              <a:extLst>
                <a:ext uri="{FF2B5EF4-FFF2-40B4-BE49-F238E27FC236}">
                  <a16:creationId xmlns:a16="http://schemas.microsoft.com/office/drawing/2014/main" id="{E790ECF0-4A5F-4C47-BB7A-59646FE208CC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3303C48F-6D78-49B5-BFE4-8B3FFD96B7B0}"/>
              </a:ext>
            </a:extLst>
          </p:cNvPr>
          <p:cNvGrpSpPr/>
          <p:nvPr/>
        </p:nvGrpSpPr>
        <p:grpSpPr>
          <a:xfrm>
            <a:off x="763841" y="9162673"/>
            <a:ext cx="245955" cy="245955"/>
            <a:chOff x="-2250355" y="9105230"/>
            <a:chExt cx="245955" cy="245955"/>
          </a:xfrm>
        </p:grpSpPr>
        <p:sp>
          <p:nvSpPr>
            <p:cNvPr id="47" name="타원 46">
              <a:extLst>
                <a:ext uri="{FF2B5EF4-FFF2-40B4-BE49-F238E27FC236}">
                  <a16:creationId xmlns:a16="http://schemas.microsoft.com/office/drawing/2014/main" id="{AB14B36E-B52A-4F45-8013-9EA60625050F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8" name="자유형: 도형 47">
              <a:extLst>
                <a:ext uri="{FF2B5EF4-FFF2-40B4-BE49-F238E27FC236}">
                  <a16:creationId xmlns:a16="http://schemas.microsoft.com/office/drawing/2014/main" id="{307B071C-F3CA-49B0-9561-EB3F7A58C370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941EAF08-EBBF-430D-A683-FAF8DBCD0900}"/>
              </a:ext>
            </a:extLst>
          </p:cNvPr>
          <p:cNvGrpSpPr/>
          <p:nvPr/>
        </p:nvGrpSpPr>
        <p:grpSpPr>
          <a:xfrm>
            <a:off x="770337" y="9542647"/>
            <a:ext cx="245955" cy="245955"/>
            <a:chOff x="-2250355" y="9105230"/>
            <a:chExt cx="245955" cy="245955"/>
          </a:xfrm>
        </p:grpSpPr>
        <p:sp>
          <p:nvSpPr>
            <p:cNvPr id="50" name="타원 49">
              <a:extLst>
                <a:ext uri="{FF2B5EF4-FFF2-40B4-BE49-F238E27FC236}">
                  <a16:creationId xmlns:a16="http://schemas.microsoft.com/office/drawing/2014/main" id="{07FBFBA0-310C-4F44-BDFA-494EBF83582F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1" name="자유형: 도형 50">
              <a:extLst>
                <a:ext uri="{FF2B5EF4-FFF2-40B4-BE49-F238E27FC236}">
                  <a16:creationId xmlns:a16="http://schemas.microsoft.com/office/drawing/2014/main" id="{470BB49A-6F6D-4803-B84A-B56067ED412C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58" name="슬라이드 번호 개체 틀 1">
            <a:extLst>
              <a:ext uri="{FF2B5EF4-FFF2-40B4-BE49-F238E27FC236}">
                <a16:creationId xmlns:a16="http://schemas.microsoft.com/office/drawing/2014/main" id="{EFBA70A7-F9AF-42CC-8A51-95FBCBD65B18}"/>
              </a:ext>
            </a:extLst>
          </p:cNvPr>
          <p:cNvSpPr txBox="1">
            <a:spLocks/>
          </p:cNvSpPr>
          <p:nvPr/>
        </p:nvSpPr>
        <p:spPr>
          <a:xfrm>
            <a:off x="5699870" y="100974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pic>
        <p:nvPicPr>
          <p:cNvPr id="59" name="그림 58">
            <a:extLst>
              <a:ext uri="{FF2B5EF4-FFF2-40B4-BE49-F238E27FC236}">
                <a16:creationId xmlns:a16="http://schemas.microsoft.com/office/drawing/2014/main" id="{F26BAD12-E017-4F71-B65F-B48AF6176D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33" y="737856"/>
            <a:ext cx="7651920" cy="823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799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35" name="Rectangle 2">
            <a:extLst>
              <a:ext uri="{FF2B5EF4-FFF2-40B4-BE49-F238E27FC236}">
                <a16:creationId xmlns:a16="http://schemas.microsoft.com/office/drawing/2014/main" id="{1331D299-9EE3-4AD5-BC50-C863644A6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6" name="모서리가 둥근 직사각형 237">
            <a:extLst>
              <a:ext uri="{FF2B5EF4-FFF2-40B4-BE49-F238E27FC236}">
                <a16:creationId xmlns:a16="http://schemas.microsoft.com/office/drawing/2014/main" id="{DFDB03FA-673F-4963-AE0F-062CBFC0663E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E0D2E562-BEA4-435B-B2DB-083096E1493F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6C35EFA-EE35-45C1-A5F8-AC5EB77E826E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8B9E0F-646E-4582-8DFB-ADD05157ED5D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8684D0BD-00E2-4BE4-9E14-B6618D933ED1}"/>
              </a:ext>
            </a:extLst>
          </p:cNvPr>
          <p:cNvGrpSpPr/>
          <p:nvPr/>
        </p:nvGrpSpPr>
        <p:grpSpPr>
          <a:xfrm>
            <a:off x="589122" y="9037771"/>
            <a:ext cx="6887519" cy="1395016"/>
            <a:chOff x="445761" y="175230"/>
            <a:chExt cx="6887519" cy="1395016"/>
          </a:xfrm>
        </p:grpSpPr>
        <p:sp>
          <p:nvSpPr>
            <p:cNvPr id="43" name="사각형: 둥근 위쪽 모서리 42">
              <a:extLst>
                <a:ext uri="{FF2B5EF4-FFF2-40B4-BE49-F238E27FC236}">
                  <a16:creationId xmlns:a16="http://schemas.microsoft.com/office/drawing/2014/main" id="{B4F491D7-687E-46F5-A391-A774B333012D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4" name="사각형: 둥근 위쪽 모서리 4">
              <a:extLst>
                <a:ext uri="{FF2B5EF4-FFF2-40B4-BE49-F238E27FC236}">
                  <a16:creationId xmlns:a16="http://schemas.microsoft.com/office/drawing/2014/main" id="{EEE57C3B-30EF-4DAA-9B55-0A99EC7BA683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en-US" altLang="ko-KR" sz="1200" b="1" dirty="0">
                  <a:solidFill>
                    <a:srgbClr val="0000FF"/>
                  </a:solidFill>
                  <a:latin typeface="맑은 고딕" pitchFamily="50" charset="-127"/>
                </a:rPr>
                <a:t>※ </a:t>
              </a:r>
              <a:r>
                <a:rPr lang="ko-KR" altLang="en-US" sz="1200" b="1" dirty="0">
                  <a:solidFill>
                    <a:srgbClr val="0000FF"/>
                  </a:solidFill>
                  <a:latin typeface="맑은 고딕" pitchFamily="50" charset="-127"/>
                </a:rPr>
                <a:t>신청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정보를 잘못 입력할 경우</a:t>
              </a:r>
              <a:r>
                <a:rPr lang="en-US" altLang="ko-KR" sz="1200" b="1" dirty="0">
                  <a:solidFill>
                    <a:srgbClr val="0000FF"/>
                  </a:solidFill>
                </a:rPr>
                <a:t>, 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심사 및 실행에 오류가 발생할 수 있으니 정확히 입력해 </a:t>
              </a:r>
              <a:br>
                <a:rPr lang="en-US" altLang="ko-KR" sz="1200" b="1" dirty="0">
                  <a:solidFill>
                    <a:srgbClr val="0000FF"/>
                  </a:solidFill>
                </a:rPr>
              </a:br>
              <a:r>
                <a:rPr lang="en-US" altLang="ko-KR" sz="1200" b="1" dirty="0">
                  <a:solidFill>
                    <a:srgbClr val="0000FF"/>
                  </a:solidFill>
                </a:rPr>
                <a:t>   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주시기 바랍니다</a:t>
              </a:r>
              <a:r>
                <a:rPr lang="en-US" altLang="ko-KR" sz="1200" b="1" dirty="0">
                  <a:solidFill>
                    <a:srgbClr val="0000FF"/>
                  </a:solidFill>
                </a:rPr>
                <a:t>.</a:t>
              </a:r>
            </a:p>
            <a:p>
              <a:pPr lvl="0"/>
              <a:endParaRPr lang="ko-KR" altLang="en-US" sz="1200" b="1" u="sng" dirty="0">
                <a:solidFill>
                  <a:srgbClr val="0000FF"/>
                </a:solidFill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</a:t>
              </a:r>
              <a:r>
                <a:rPr lang="en-US" altLang="ko-KR" sz="1200" b="1" dirty="0">
                  <a:latin typeface="맑은 고딕" pitchFamily="50" charset="-127"/>
                </a:rPr>
                <a:t>- </a:t>
              </a:r>
              <a:r>
                <a:rPr lang="ko-KR" altLang="en-US" sz="1200" b="1" u="sng" dirty="0">
                  <a:latin typeface="맑은 고딕" pitchFamily="50" charset="-127"/>
                </a:rPr>
                <a:t>정확한 </a:t>
              </a:r>
              <a:r>
                <a:rPr lang="en-US" altLang="ko-KR" sz="1200" b="1" u="sng" dirty="0">
                  <a:latin typeface="맑은 고딕" pitchFamily="50" charset="-127"/>
                </a:rPr>
                <a:t>‘</a:t>
              </a:r>
              <a:r>
                <a:rPr lang="ko-KR" altLang="en-US" sz="1200" b="1" u="sng" dirty="0">
                  <a:latin typeface="맑은 고딕" pitchFamily="50" charset="-127"/>
                </a:rPr>
                <a:t>소속 기관명</a:t>
              </a:r>
              <a:r>
                <a:rPr lang="en-US" altLang="ko-KR" sz="1200" b="1" u="sng" dirty="0">
                  <a:latin typeface="맑은 고딕" pitchFamily="50" charset="-127"/>
                </a:rPr>
                <a:t>‘ </a:t>
              </a:r>
              <a:r>
                <a:rPr lang="ko-KR" altLang="en-US" sz="1200" b="1" u="sng" dirty="0">
                  <a:latin typeface="맑은 고딕" pitchFamily="50" charset="-127"/>
                </a:rPr>
                <a:t>입력</a:t>
              </a:r>
              <a:endParaRPr lang="ko-KR" altLang="en-US" sz="1200" b="1" u="sng" dirty="0">
                <a:solidFill>
                  <a:srgbClr val="0000FF"/>
                </a:solidFill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</a:t>
              </a:r>
              <a:r>
                <a:rPr lang="en-US" altLang="ko-KR" sz="1200" b="1" dirty="0">
                  <a:latin typeface="맑은 고딕" pitchFamily="50" charset="-127"/>
                </a:rPr>
                <a:t>- </a:t>
              </a:r>
              <a:r>
                <a:rPr lang="ko-KR" altLang="en-US" sz="1200" b="1" dirty="0">
                  <a:latin typeface="맑은 고딕" pitchFamily="50" charset="-127"/>
                </a:rPr>
                <a:t>소속 기관명 입력 후</a:t>
              </a:r>
              <a:r>
                <a:rPr lang="en-US" altLang="ko-KR" sz="1200" b="1" dirty="0">
                  <a:latin typeface="맑은 고딕" pitchFamily="50" charset="-127"/>
                </a:rPr>
                <a:t>’ </a:t>
              </a:r>
              <a:r>
                <a:rPr lang="ko-KR" altLang="en-US" sz="1200" b="1" dirty="0">
                  <a:latin typeface="맑은 고딕" pitchFamily="50" charset="-127"/>
                </a:rPr>
                <a:t>확인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 버튼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 다음단계로 </a:t>
              </a:r>
              <a:endParaRPr lang="ko-KR" altLang="en-US" sz="1200" b="1" u="sng" dirty="0">
                <a:solidFill>
                  <a:srgbClr val="0000FF"/>
                </a:solidFill>
                <a:latin typeface="맑은 고딕" pitchFamily="50" charset="-127"/>
              </a:endParaRP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B3C7A713-8836-4543-875B-30253FEF5D8E}"/>
              </a:ext>
            </a:extLst>
          </p:cNvPr>
          <p:cNvGrpSpPr/>
          <p:nvPr/>
        </p:nvGrpSpPr>
        <p:grpSpPr>
          <a:xfrm>
            <a:off x="143361" y="9023802"/>
            <a:ext cx="508070" cy="1422951"/>
            <a:chOff x="0" y="161261"/>
            <a:chExt cx="508070" cy="1422951"/>
          </a:xfrm>
        </p:grpSpPr>
        <p:sp>
          <p:nvSpPr>
            <p:cNvPr id="46" name="사각형: 둥근 모서리 45">
              <a:extLst>
                <a:ext uri="{FF2B5EF4-FFF2-40B4-BE49-F238E27FC236}">
                  <a16:creationId xmlns:a16="http://schemas.microsoft.com/office/drawing/2014/main" id="{13DA0FD8-8516-45FD-BEAF-2D45E0BE2CFE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사각형: 둥근 모서리 6">
              <a:extLst>
                <a:ext uri="{FF2B5EF4-FFF2-40B4-BE49-F238E27FC236}">
                  <a16:creationId xmlns:a16="http://schemas.microsoft.com/office/drawing/2014/main" id="{4DEEED46-C189-4488-B3DA-49AF73C7A353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49" name="슬라이드 번호 개체 틀 1">
            <a:extLst>
              <a:ext uri="{FF2B5EF4-FFF2-40B4-BE49-F238E27FC236}">
                <a16:creationId xmlns:a16="http://schemas.microsoft.com/office/drawing/2014/main" id="{F8BD23DD-58D8-4D1C-BD1C-E0BD5B799C50}"/>
              </a:ext>
            </a:extLst>
          </p:cNvPr>
          <p:cNvSpPr txBox="1">
            <a:spLocks/>
          </p:cNvSpPr>
          <p:nvPr/>
        </p:nvSpPr>
        <p:spPr>
          <a:xfrm>
            <a:off x="5699870" y="100974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49425D1-0FE0-47DB-BB29-4F927B565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28" y="713822"/>
            <a:ext cx="7740650" cy="83221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다이어그램 14"/>
          <p:cNvGraphicFramePr/>
          <p:nvPr>
            <p:extLst>
              <p:ext uri="{D42A27DB-BD31-4B8C-83A1-F6EECF244321}">
                <p14:modId xmlns:p14="http://schemas.microsoft.com/office/powerpoint/2010/main" val="3541569853"/>
              </p:ext>
            </p:extLst>
          </p:nvPr>
        </p:nvGraphicFramePr>
        <p:xfrm>
          <a:off x="146824" y="8898046"/>
          <a:ext cx="7396088" cy="174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D817E061-6459-438A-BEFC-0C40E8FA2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9" name="모서리가 둥근 직사각형 237">
            <a:extLst>
              <a:ext uri="{FF2B5EF4-FFF2-40B4-BE49-F238E27FC236}">
                <a16:creationId xmlns:a16="http://schemas.microsoft.com/office/drawing/2014/main" id="{22E1FAA9-D5CA-49C4-9B10-7A1C40D3AEF0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A4FAAC24-3913-42AE-A034-5F8DDCFE44D5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DC23CDA-F740-4047-B55E-F4F0282FFC2F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2D1F309-94CC-4EEE-A1C9-D90A26E0CA2C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8EDFF85F-EDE7-459F-8971-A0291E5F577E}"/>
              </a:ext>
            </a:extLst>
          </p:cNvPr>
          <p:cNvGrpSpPr/>
          <p:nvPr/>
        </p:nvGrpSpPr>
        <p:grpSpPr>
          <a:xfrm>
            <a:off x="655393" y="8930121"/>
            <a:ext cx="6887519" cy="1629192"/>
            <a:chOff x="445761" y="175230"/>
            <a:chExt cx="6887519" cy="1395016"/>
          </a:xfrm>
        </p:grpSpPr>
        <p:sp>
          <p:nvSpPr>
            <p:cNvPr id="50" name="사각형: 둥근 위쪽 모서리 49">
              <a:extLst>
                <a:ext uri="{FF2B5EF4-FFF2-40B4-BE49-F238E27FC236}">
                  <a16:creationId xmlns:a16="http://schemas.microsoft.com/office/drawing/2014/main" id="{94F6BE67-C1DD-40BB-B29A-E4B529AE78B5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1" name="사각형: 둥근 위쪽 모서리 4">
              <a:extLst>
                <a:ext uri="{FF2B5EF4-FFF2-40B4-BE49-F238E27FC236}">
                  <a16:creationId xmlns:a16="http://schemas.microsoft.com/office/drawing/2014/main" id="{0E846974-0CB7-4297-B13F-5A8A85589B35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ko-KR" altLang="en-US" sz="1200" b="1" spc="-60" dirty="0">
                  <a:latin typeface="맑은 고딕" pitchFamily="50" charset="-127"/>
                </a:rPr>
                <a:t>                           학자금대출 안내 카카오 </a:t>
              </a:r>
              <a:r>
                <a:rPr lang="ko-KR" altLang="en-US" sz="1200" b="1" spc="-60" dirty="0" err="1">
                  <a:latin typeface="맑은 고딕" pitchFamily="50" charset="-127"/>
                </a:rPr>
                <a:t>알림톡</a:t>
              </a:r>
              <a:r>
                <a:rPr lang="ko-KR" altLang="en-US" sz="1200" b="1" spc="-60" dirty="0">
                  <a:latin typeface="맑은 고딕" pitchFamily="50" charset="-127"/>
                </a:rPr>
                <a:t> 발송으로 </a:t>
              </a:r>
              <a:r>
                <a:rPr lang="en-US" altLang="ko-KR" sz="1200" b="1" spc="-60" dirty="0">
                  <a:latin typeface="맑은 고딕" pitchFamily="50" charset="-127"/>
                </a:rPr>
                <a:t>“</a:t>
              </a:r>
              <a:r>
                <a:rPr lang="ko-KR" altLang="en-US" sz="1200" b="1" spc="-60" dirty="0">
                  <a:latin typeface="맑은 고딕" pitchFamily="50" charset="-127"/>
                </a:rPr>
                <a:t>정확한 입력</a:t>
              </a:r>
              <a:r>
                <a:rPr lang="en-US" altLang="ko-KR" sz="1200" b="1" spc="-60" dirty="0">
                  <a:latin typeface="맑은 고딕" pitchFamily="50" charset="-127"/>
                </a:rPr>
                <a:t>”</a:t>
              </a:r>
              <a:r>
                <a:rPr lang="ko-KR" altLang="en-US" sz="1200" b="1" spc="-60" dirty="0">
                  <a:latin typeface="맑은 고딕" pitchFamily="50" charset="-127"/>
                </a:rPr>
                <a:t> 필요</a:t>
              </a:r>
              <a:br>
                <a:rPr lang="en-US" altLang="ko-KR" sz="1200" b="1" spc="-60" dirty="0">
                  <a:latin typeface="맑은 고딕" pitchFamily="50" charset="-127"/>
                </a:rPr>
              </a:br>
              <a:r>
                <a:rPr lang="en-US" altLang="ko-KR" sz="1200" b="1" spc="-60" dirty="0">
                  <a:latin typeface="맑은 고딕" pitchFamily="50" charset="-127"/>
                </a:rPr>
                <a:t>                            (</a:t>
              </a:r>
              <a:r>
                <a:rPr lang="ko-KR" altLang="en-US" sz="1200" b="1" spc="-60" dirty="0">
                  <a:latin typeface="맑은 고딕" pitchFamily="50" charset="-127"/>
                </a:rPr>
                <a:t>발송 실패 시 </a:t>
              </a:r>
              <a:r>
                <a:rPr lang="en-US" altLang="ko-KR" sz="1200" b="1" spc="-60" dirty="0">
                  <a:latin typeface="맑은 고딕" pitchFamily="50" charset="-127"/>
                </a:rPr>
                <a:t>LMS </a:t>
              </a:r>
              <a:r>
                <a:rPr lang="ko-KR" altLang="en-US" sz="1200" b="1" spc="-60" dirty="0">
                  <a:latin typeface="맑은 고딕" pitchFamily="50" charset="-127"/>
                </a:rPr>
                <a:t>문자 전환발송</a:t>
              </a:r>
              <a:r>
                <a:rPr lang="en-US" altLang="ko-KR" sz="1200" b="1" spc="-60" dirty="0">
                  <a:latin typeface="맑은 고딕" pitchFamily="50" charset="-127"/>
                </a:rPr>
                <a:t>)</a:t>
              </a: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endParaRPr lang="ko-KR" altLang="en-US" sz="1200" b="1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                   병역사항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장애인확인 입력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성년의 경우 결혼정보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 err="1">
                  <a:latin typeface="맑은 고딕" pitchFamily="50" charset="-127"/>
                </a:rPr>
                <a:t>부모님정보</a:t>
              </a:r>
              <a:r>
                <a:rPr lang="ko-KR" altLang="en-US" sz="1200" b="1" dirty="0">
                  <a:latin typeface="맑은 고딕" pitchFamily="50" charset="-127"/>
                </a:rPr>
                <a:t> 입력 불요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400" b="1" dirty="0">
                  <a:latin typeface="맑은 고딕" pitchFamily="50" charset="-127"/>
                </a:rPr>
                <a:t> 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  </a:t>
              </a:r>
              <a:r>
                <a:rPr lang="en-US" altLang="ko-KR" sz="1200" spc="-60" dirty="0">
                  <a:solidFill>
                    <a:schemeClr val="tx1"/>
                  </a:solidFill>
                  <a:latin typeface="맑은 고딕" pitchFamily="50" charset="-127"/>
                </a:rPr>
                <a:t>※ </a:t>
              </a:r>
              <a:r>
                <a:rPr lang="ko-KR" altLang="en-US" sz="1200" spc="-60" dirty="0">
                  <a:solidFill>
                    <a:schemeClr val="tx1"/>
                  </a:solidFill>
                  <a:latin typeface="맑은 고딕" pitchFamily="50" charset="-127"/>
                </a:rPr>
                <a:t>고의로 허위정보를 입력할 경우</a:t>
              </a:r>
              <a:r>
                <a:rPr lang="en-US" altLang="ko-KR" sz="1200" spc="-60" dirty="0">
                  <a:solidFill>
                    <a:schemeClr val="tx1"/>
                  </a:solidFill>
                  <a:latin typeface="맑은 고딕" pitchFamily="50" charset="-127"/>
                </a:rPr>
                <a:t>, </a:t>
              </a:r>
              <a:r>
                <a:rPr lang="ko-KR" altLang="en-US" sz="1200" spc="-60" dirty="0">
                  <a:solidFill>
                    <a:schemeClr val="tx1"/>
                  </a:solidFill>
                  <a:latin typeface="맑은 고딕" pitchFamily="50" charset="-127"/>
                </a:rPr>
                <a:t>학자금 지원에 불이익이 있으니 유의</a:t>
              </a:r>
              <a:endParaRPr lang="ko-KR" altLang="en-US" sz="1200" b="1" u="sng" dirty="0">
                <a:solidFill>
                  <a:srgbClr val="0000FF"/>
                </a:solidFill>
                <a:latin typeface="맑은 고딕" pitchFamily="50" charset="-127"/>
              </a:endParaRPr>
            </a:p>
          </p:txBody>
        </p:sp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515410EF-453F-4219-A21C-20E299DCA921}"/>
              </a:ext>
            </a:extLst>
          </p:cNvPr>
          <p:cNvGrpSpPr/>
          <p:nvPr/>
        </p:nvGrpSpPr>
        <p:grpSpPr>
          <a:xfrm>
            <a:off x="132992" y="8919900"/>
            <a:ext cx="508070" cy="1629193"/>
            <a:chOff x="0" y="161261"/>
            <a:chExt cx="508070" cy="1422951"/>
          </a:xfrm>
        </p:grpSpPr>
        <p:sp>
          <p:nvSpPr>
            <p:cNvPr id="53" name="사각형: 둥근 모서리 52">
              <a:extLst>
                <a:ext uri="{FF2B5EF4-FFF2-40B4-BE49-F238E27FC236}">
                  <a16:creationId xmlns:a16="http://schemas.microsoft.com/office/drawing/2014/main" id="{748F9BCD-7B0E-480C-896D-9CFC59729FB1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사각형: 둥근 모서리 6">
              <a:extLst>
                <a:ext uri="{FF2B5EF4-FFF2-40B4-BE49-F238E27FC236}">
                  <a16:creationId xmlns:a16="http://schemas.microsoft.com/office/drawing/2014/main" id="{5F781AC3-76FB-46A9-A527-D8A3846FC415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0234BE44-0D46-4AED-9056-997574190FD8}"/>
              </a:ext>
            </a:extLst>
          </p:cNvPr>
          <p:cNvGrpSpPr/>
          <p:nvPr/>
        </p:nvGrpSpPr>
        <p:grpSpPr>
          <a:xfrm>
            <a:off x="691852" y="9160816"/>
            <a:ext cx="1328809" cy="334147"/>
            <a:chOff x="-4770635" y="6731531"/>
            <a:chExt cx="1328809" cy="334147"/>
          </a:xfrm>
        </p:grpSpPr>
        <p:pic>
          <p:nvPicPr>
            <p:cNvPr id="47" name="Picture 10">
              <a:extLst>
                <a:ext uri="{FF2B5EF4-FFF2-40B4-BE49-F238E27FC236}">
                  <a16:creationId xmlns:a16="http://schemas.microsoft.com/office/drawing/2014/main" id="{F6C3403F-BC01-407F-8B6A-B75383B95CF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4770635" y="6731531"/>
              <a:ext cx="1278112" cy="334147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6B75288-F419-4414-A4BC-9938970D56E9}"/>
                </a:ext>
              </a:extLst>
            </p:cNvPr>
            <p:cNvSpPr txBox="1"/>
            <p:nvPr/>
          </p:nvSpPr>
          <p:spPr>
            <a:xfrm>
              <a:off x="-4719938" y="6760104"/>
              <a:ext cx="127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# </a:t>
              </a:r>
              <a:r>
                <a:rPr lang="ko-KR" altLang="en-US" sz="1200" dirty="0"/>
                <a:t>휴대폰 번호</a:t>
              </a:r>
            </a:p>
          </p:txBody>
        </p:sp>
      </p:grpSp>
      <p:grpSp>
        <p:nvGrpSpPr>
          <p:cNvPr id="55" name="그룹 54">
            <a:extLst>
              <a:ext uri="{FF2B5EF4-FFF2-40B4-BE49-F238E27FC236}">
                <a16:creationId xmlns:a16="http://schemas.microsoft.com/office/drawing/2014/main" id="{F57AB08E-453A-4BEC-A90A-E700958430B0}"/>
              </a:ext>
            </a:extLst>
          </p:cNvPr>
          <p:cNvGrpSpPr/>
          <p:nvPr/>
        </p:nvGrpSpPr>
        <p:grpSpPr>
          <a:xfrm>
            <a:off x="691852" y="9777969"/>
            <a:ext cx="1328809" cy="334147"/>
            <a:chOff x="-4770635" y="6731531"/>
            <a:chExt cx="1328809" cy="334147"/>
          </a:xfrm>
        </p:grpSpPr>
        <p:pic>
          <p:nvPicPr>
            <p:cNvPr id="56" name="Picture 10">
              <a:extLst>
                <a:ext uri="{FF2B5EF4-FFF2-40B4-BE49-F238E27FC236}">
                  <a16:creationId xmlns:a16="http://schemas.microsoft.com/office/drawing/2014/main" id="{4C8D3ECC-9DFD-4E97-B9E7-7FE0A1382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4770635" y="6731531"/>
              <a:ext cx="1278112" cy="334147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D906401-68B7-47A8-9325-B46D3416CC62}"/>
                </a:ext>
              </a:extLst>
            </p:cNvPr>
            <p:cNvSpPr txBox="1"/>
            <p:nvPr/>
          </p:nvSpPr>
          <p:spPr>
            <a:xfrm>
              <a:off x="-4719938" y="6760104"/>
              <a:ext cx="127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# </a:t>
              </a:r>
              <a:r>
                <a:rPr lang="ko-KR" altLang="en-US" sz="1200" dirty="0"/>
                <a:t>기타 정보</a:t>
              </a:r>
            </a:p>
          </p:txBody>
        </p:sp>
      </p:grpSp>
      <p:sp>
        <p:nvSpPr>
          <p:cNvPr id="62" name="슬라이드 번호 개체 틀 1">
            <a:extLst>
              <a:ext uri="{FF2B5EF4-FFF2-40B4-BE49-F238E27FC236}">
                <a16:creationId xmlns:a16="http://schemas.microsoft.com/office/drawing/2014/main" id="{76E65059-62D0-49E5-B1FE-F4578CD8C784}"/>
              </a:ext>
            </a:extLst>
          </p:cNvPr>
          <p:cNvSpPr txBox="1">
            <a:spLocks/>
          </p:cNvSpPr>
          <p:nvPr/>
        </p:nvSpPr>
        <p:spPr>
          <a:xfrm>
            <a:off x="5699870" y="100974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pic>
        <p:nvPicPr>
          <p:cNvPr id="63" name="그림 62">
            <a:extLst>
              <a:ext uri="{FF2B5EF4-FFF2-40B4-BE49-F238E27FC236}">
                <a16:creationId xmlns:a16="http://schemas.microsoft.com/office/drawing/2014/main" id="{05C6C29E-FEB2-49AD-ABA3-E4B909C3DA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09" y="650439"/>
            <a:ext cx="7683044" cy="830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073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E7C212A4-B889-4901-8972-83B54A07F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모서리가 둥근 직사각형 237">
            <a:extLst>
              <a:ext uri="{FF2B5EF4-FFF2-40B4-BE49-F238E27FC236}">
                <a16:creationId xmlns:a16="http://schemas.microsoft.com/office/drawing/2014/main" id="{1E80AF95-CDA7-40AA-A74B-ED59EE9CCB50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FE1BA473-F902-4303-A060-D06B78CF01BA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FB930F-48CA-41F1-9466-F2850A9D5503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A2392D-3AF4-4624-8862-3197B6101A9E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675500C6-C9F7-4B66-9F5A-FC2B441F6EB9}"/>
              </a:ext>
            </a:extLst>
          </p:cNvPr>
          <p:cNvGrpSpPr/>
          <p:nvPr/>
        </p:nvGrpSpPr>
        <p:grpSpPr>
          <a:xfrm>
            <a:off x="655393" y="8930121"/>
            <a:ext cx="6887519" cy="1629192"/>
            <a:chOff x="445761" y="175230"/>
            <a:chExt cx="6887519" cy="1395016"/>
          </a:xfrm>
        </p:grpSpPr>
        <p:sp>
          <p:nvSpPr>
            <p:cNvPr id="27" name="사각형: 둥근 위쪽 모서리 26">
              <a:extLst>
                <a:ext uri="{FF2B5EF4-FFF2-40B4-BE49-F238E27FC236}">
                  <a16:creationId xmlns:a16="http://schemas.microsoft.com/office/drawing/2014/main" id="{74F113E5-D0EE-4BCE-97ED-7413CF5AD9F3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사각형: 둥근 위쪽 모서리 4">
              <a:extLst>
                <a:ext uri="{FF2B5EF4-FFF2-40B4-BE49-F238E27FC236}">
                  <a16:creationId xmlns:a16="http://schemas.microsoft.com/office/drawing/2014/main" id="{9354D3D1-6C16-4789-972F-80D459AB34C4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             신청일 기준 미성년의 경우 결혼여부 입력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             결혼여부 미혼의 경우에만 가족정보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부모님</a:t>
              </a:r>
              <a:r>
                <a:rPr lang="en-US" altLang="ko-KR" sz="1200" b="1" dirty="0">
                  <a:latin typeface="맑은 고딕" pitchFamily="50" charset="-127"/>
                </a:rPr>
                <a:t>) </a:t>
              </a:r>
              <a:r>
                <a:rPr lang="ko-KR" altLang="en-US" sz="1200" b="1" dirty="0">
                  <a:latin typeface="맑은 고딕" pitchFamily="50" charset="-127"/>
                </a:rPr>
                <a:t>입력</a:t>
              </a:r>
            </a:p>
            <a:p>
              <a:pPr lvl="0"/>
              <a:endParaRPr lang="ko-KR" altLang="en-US" sz="400" b="1" dirty="0">
                <a:latin typeface="맑은 고딕" pitchFamily="50" charset="-127"/>
              </a:endParaRPr>
            </a:p>
            <a:p>
              <a:pPr lvl="0"/>
              <a:endParaRPr lang="en-US" altLang="ko-KR" sz="1200" spc="-60" dirty="0">
                <a:solidFill>
                  <a:schemeClr val="tx1"/>
                </a:solidFill>
                <a:latin typeface="맑은 고딕" pitchFamily="50" charset="-127"/>
              </a:endParaRPr>
            </a:p>
            <a:p>
              <a:pPr lvl="0"/>
              <a:r>
                <a:rPr lang="en-US" altLang="ko-KR" sz="1200" spc="-60" dirty="0">
                  <a:solidFill>
                    <a:schemeClr val="tx1"/>
                  </a:solidFill>
                  <a:latin typeface="맑은 고딕" pitchFamily="50" charset="-127"/>
                </a:rPr>
                <a:t>※ </a:t>
              </a:r>
              <a:r>
                <a:rPr lang="ko-KR" altLang="en-US" sz="1200" spc="-60" dirty="0">
                  <a:solidFill>
                    <a:schemeClr val="tx1"/>
                  </a:solidFill>
                  <a:latin typeface="맑은 고딕" pitchFamily="50" charset="-127"/>
                </a:rPr>
                <a:t>고의로 허위정보를 입력할 경우</a:t>
              </a:r>
              <a:r>
                <a:rPr lang="en-US" altLang="ko-KR" sz="1200" spc="-60" dirty="0">
                  <a:solidFill>
                    <a:schemeClr val="tx1"/>
                  </a:solidFill>
                  <a:latin typeface="맑은 고딕" pitchFamily="50" charset="-127"/>
                </a:rPr>
                <a:t>, </a:t>
              </a:r>
              <a:r>
                <a:rPr lang="ko-KR" altLang="en-US" sz="1200" spc="-60" dirty="0">
                  <a:solidFill>
                    <a:schemeClr val="tx1"/>
                  </a:solidFill>
                  <a:latin typeface="맑은 고딕" pitchFamily="50" charset="-127"/>
                </a:rPr>
                <a:t>학자금 지원에 불이익이 있으니 유의</a:t>
              </a: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083C2126-D62D-4A80-A712-9604671DDB58}"/>
              </a:ext>
            </a:extLst>
          </p:cNvPr>
          <p:cNvGrpSpPr/>
          <p:nvPr/>
        </p:nvGrpSpPr>
        <p:grpSpPr>
          <a:xfrm>
            <a:off x="132992" y="8892050"/>
            <a:ext cx="508070" cy="1667263"/>
            <a:chOff x="0" y="161261"/>
            <a:chExt cx="508070" cy="1422951"/>
          </a:xfrm>
        </p:grpSpPr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7F67AF33-BF99-4852-B850-24541EC6344F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사각형: 둥근 모서리 6">
              <a:extLst>
                <a:ext uri="{FF2B5EF4-FFF2-40B4-BE49-F238E27FC236}">
                  <a16:creationId xmlns:a16="http://schemas.microsoft.com/office/drawing/2014/main" id="{A6A14E90-3AF7-42E2-923D-DB75D0870838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CD23CC4F-79BA-4194-B6DC-310D499E3EC3}"/>
              </a:ext>
            </a:extLst>
          </p:cNvPr>
          <p:cNvGrpSpPr/>
          <p:nvPr/>
        </p:nvGrpSpPr>
        <p:grpSpPr>
          <a:xfrm>
            <a:off x="731558" y="9042473"/>
            <a:ext cx="1006255" cy="334147"/>
            <a:chOff x="-4770635" y="6731531"/>
            <a:chExt cx="1328809" cy="334147"/>
          </a:xfrm>
        </p:grpSpPr>
        <p:pic>
          <p:nvPicPr>
            <p:cNvPr id="33" name="Picture 10">
              <a:extLst>
                <a:ext uri="{FF2B5EF4-FFF2-40B4-BE49-F238E27FC236}">
                  <a16:creationId xmlns:a16="http://schemas.microsoft.com/office/drawing/2014/main" id="{B27419BC-94E1-443E-B25E-5DDAF1FDF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770635" y="6731531"/>
              <a:ext cx="1278112" cy="334147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D534178-CE2D-403A-BEA6-C55BFCBC0834}"/>
                </a:ext>
              </a:extLst>
            </p:cNvPr>
            <p:cNvSpPr txBox="1"/>
            <p:nvPr/>
          </p:nvSpPr>
          <p:spPr>
            <a:xfrm>
              <a:off x="-4719938" y="6760104"/>
              <a:ext cx="127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# </a:t>
              </a:r>
              <a:r>
                <a:rPr lang="ko-KR" altLang="en-US" sz="1200" dirty="0"/>
                <a:t>결혼여부</a:t>
              </a: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CAFCB542-A47C-4732-B536-6E1BC0179A80}"/>
              </a:ext>
            </a:extLst>
          </p:cNvPr>
          <p:cNvGrpSpPr/>
          <p:nvPr/>
        </p:nvGrpSpPr>
        <p:grpSpPr>
          <a:xfrm>
            <a:off x="750753" y="9627679"/>
            <a:ext cx="1006255" cy="334147"/>
            <a:chOff x="-4770635" y="6731531"/>
            <a:chExt cx="1328809" cy="334147"/>
          </a:xfrm>
        </p:grpSpPr>
        <p:pic>
          <p:nvPicPr>
            <p:cNvPr id="37" name="Picture 10">
              <a:extLst>
                <a:ext uri="{FF2B5EF4-FFF2-40B4-BE49-F238E27FC236}">
                  <a16:creationId xmlns:a16="http://schemas.microsoft.com/office/drawing/2014/main" id="{352F1718-2045-4FB6-BF84-45840F1ED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770635" y="6731531"/>
              <a:ext cx="1278112" cy="334147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9A47956-C4AF-4680-B8FF-E4F3ECE39B0C}"/>
                </a:ext>
              </a:extLst>
            </p:cNvPr>
            <p:cNvSpPr txBox="1"/>
            <p:nvPr/>
          </p:nvSpPr>
          <p:spPr>
            <a:xfrm>
              <a:off x="-4719938" y="6760104"/>
              <a:ext cx="127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# </a:t>
              </a:r>
              <a:r>
                <a:rPr lang="ko-KR" altLang="en-US" sz="1200" dirty="0"/>
                <a:t>가족정보</a:t>
              </a:r>
            </a:p>
          </p:txBody>
        </p:sp>
      </p:grpSp>
      <p:sp>
        <p:nvSpPr>
          <p:cNvPr id="41" name="슬라이드 번호 개체 틀 1">
            <a:extLst>
              <a:ext uri="{FF2B5EF4-FFF2-40B4-BE49-F238E27FC236}">
                <a16:creationId xmlns:a16="http://schemas.microsoft.com/office/drawing/2014/main" id="{B5BDF002-2988-4C8D-9FBA-61153092E655}"/>
              </a:ext>
            </a:extLst>
          </p:cNvPr>
          <p:cNvSpPr txBox="1">
            <a:spLocks/>
          </p:cNvSpPr>
          <p:nvPr/>
        </p:nvSpPr>
        <p:spPr>
          <a:xfrm>
            <a:off x="5699870" y="100974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27B12122-4ABB-4769-A98D-BC06DAAC56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68" y="712270"/>
            <a:ext cx="7692102" cy="80697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9">
            <a:extLst>
              <a:ext uri="{FF2B5EF4-FFF2-40B4-BE49-F238E27FC236}">
                <a16:creationId xmlns:a16="http://schemas.microsoft.com/office/drawing/2014/main" id="{170C7140-7AEC-4FB1-BDCC-8DA9D3F7D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22" y="1177270"/>
            <a:ext cx="7346410" cy="7604720"/>
          </a:xfrm>
          <a:prstGeom prst="rect">
            <a:avLst/>
          </a:prstGeom>
        </p:spPr>
      </p:pic>
      <p:grpSp>
        <p:nvGrpSpPr>
          <p:cNvPr id="12" name="그룹 11">
            <a:extLst>
              <a:ext uri="{FF2B5EF4-FFF2-40B4-BE49-F238E27FC236}">
                <a16:creationId xmlns:a16="http://schemas.microsoft.com/office/drawing/2014/main" id="{AF895458-321D-4014-AD30-F6D104E245A7}"/>
              </a:ext>
            </a:extLst>
          </p:cNvPr>
          <p:cNvGrpSpPr/>
          <p:nvPr/>
        </p:nvGrpSpPr>
        <p:grpSpPr>
          <a:xfrm>
            <a:off x="166957" y="1916290"/>
            <a:ext cx="7396088" cy="5180572"/>
            <a:chOff x="166957" y="1916290"/>
            <a:chExt cx="7396088" cy="5180572"/>
          </a:xfrm>
        </p:grpSpPr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60EE5FF6-F456-4BAB-A93E-BEDB4FCFE1D7}"/>
                </a:ext>
              </a:extLst>
            </p:cNvPr>
            <p:cNvGrpSpPr/>
            <p:nvPr/>
          </p:nvGrpSpPr>
          <p:grpSpPr>
            <a:xfrm>
              <a:off x="166957" y="1916290"/>
              <a:ext cx="7396088" cy="5180572"/>
              <a:chOff x="166957" y="1916290"/>
              <a:chExt cx="7396088" cy="5180572"/>
            </a:xfrm>
          </p:grpSpPr>
          <p:grpSp>
            <p:nvGrpSpPr>
              <p:cNvPr id="5" name="그룹 4">
                <a:extLst>
                  <a:ext uri="{FF2B5EF4-FFF2-40B4-BE49-F238E27FC236}">
                    <a16:creationId xmlns:a16="http://schemas.microsoft.com/office/drawing/2014/main" id="{6EA8361A-3E31-4101-A349-63DE866DBC18}"/>
                  </a:ext>
                </a:extLst>
              </p:cNvPr>
              <p:cNvGrpSpPr/>
              <p:nvPr/>
            </p:nvGrpSpPr>
            <p:grpSpPr>
              <a:xfrm>
                <a:off x="166957" y="1916290"/>
                <a:ext cx="7396088" cy="5180572"/>
                <a:chOff x="166957" y="1916290"/>
                <a:chExt cx="7396088" cy="5180572"/>
              </a:xfrm>
            </p:grpSpPr>
            <p:pic>
              <p:nvPicPr>
                <p:cNvPr id="4" name="그림 3">
                  <a:extLst>
                    <a:ext uri="{FF2B5EF4-FFF2-40B4-BE49-F238E27FC236}">
                      <a16:creationId xmlns:a16="http://schemas.microsoft.com/office/drawing/2014/main" id="{02E11F97-5C7D-4DE1-B05C-3A9F2ADDAB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81850"/>
                <a:stretch/>
              </p:blipFill>
              <p:spPr>
                <a:xfrm>
                  <a:off x="166957" y="6157043"/>
                  <a:ext cx="7396088" cy="939819"/>
                </a:xfrm>
                <a:prstGeom prst="rect">
                  <a:avLst/>
                </a:prstGeom>
              </p:spPr>
            </p:pic>
            <p:pic>
              <p:nvPicPr>
                <p:cNvPr id="1025" name="_x560911584" descr="EMB000022f00324">
                  <a:extLst>
                    <a:ext uri="{FF2B5EF4-FFF2-40B4-BE49-F238E27FC236}">
                      <a16:creationId xmlns:a16="http://schemas.microsoft.com/office/drawing/2014/main" id="{4848859A-B061-45FD-9B55-A985827BCB9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517" y="1916290"/>
                  <a:ext cx="7329073" cy="4456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7" name="직사각형 16">
                  <a:extLst>
                    <a:ext uri="{FF2B5EF4-FFF2-40B4-BE49-F238E27FC236}">
                      <a16:creationId xmlns:a16="http://schemas.microsoft.com/office/drawing/2014/main" id="{5BE40810-3FD5-4F64-B2DB-9F75FEA1BA52}"/>
                    </a:ext>
                  </a:extLst>
                </p:cNvPr>
                <p:cNvSpPr/>
                <p:nvPr/>
              </p:nvSpPr>
              <p:spPr>
                <a:xfrm>
                  <a:off x="6259942" y="6802431"/>
                  <a:ext cx="634719" cy="288032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pic>
            <p:nvPicPr>
              <p:cNvPr id="10" name="그림 9">
                <a:extLst>
                  <a:ext uri="{FF2B5EF4-FFF2-40B4-BE49-F238E27FC236}">
                    <a16:creationId xmlns:a16="http://schemas.microsoft.com/office/drawing/2014/main" id="{C6D3BB51-656C-4B2C-B731-97886BF016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9060" y="1954567"/>
                <a:ext cx="3809057" cy="308639"/>
              </a:xfrm>
              <a:prstGeom prst="rect">
                <a:avLst/>
              </a:prstGeom>
            </p:spPr>
          </p:pic>
        </p:grp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380B2946-C12C-438B-BA46-97FDF7710CFB}"/>
                </a:ext>
              </a:extLst>
            </p:cNvPr>
            <p:cNvSpPr/>
            <p:nvPr/>
          </p:nvSpPr>
          <p:spPr>
            <a:xfrm>
              <a:off x="2871213" y="2678822"/>
              <a:ext cx="162000" cy="144016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68072770-3213-4835-95C1-CC7B3A89A4A0}"/>
                </a:ext>
              </a:extLst>
            </p:cNvPr>
            <p:cNvSpPr/>
            <p:nvPr/>
          </p:nvSpPr>
          <p:spPr>
            <a:xfrm>
              <a:off x="3942333" y="2656252"/>
              <a:ext cx="198005" cy="189156"/>
            </a:xfrm>
            <a:prstGeom prst="rect">
              <a:avLst/>
            </a:prstGeom>
            <a:solidFill>
              <a:srgbClr val="1A6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00382BAE-F7D4-4ACC-B2F2-3AFF391043A2}"/>
                </a:ext>
              </a:extLst>
            </p:cNvPr>
            <p:cNvSpPr/>
            <p:nvPr/>
          </p:nvSpPr>
          <p:spPr>
            <a:xfrm>
              <a:off x="1652670" y="2690392"/>
              <a:ext cx="180000" cy="144016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45F63EAC-9DB6-40EB-94FD-B984AC77502E}"/>
                </a:ext>
              </a:extLst>
            </p:cNvPr>
            <p:cNvSpPr/>
            <p:nvPr/>
          </p:nvSpPr>
          <p:spPr>
            <a:xfrm>
              <a:off x="391615" y="2699842"/>
              <a:ext cx="180000" cy="144016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D971D7C5-F41A-4DF6-9BE8-0AE167B60360}"/>
                </a:ext>
              </a:extLst>
            </p:cNvPr>
            <p:cNvSpPr/>
            <p:nvPr/>
          </p:nvSpPr>
          <p:spPr>
            <a:xfrm>
              <a:off x="6599596" y="2699842"/>
              <a:ext cx="162000" cy="144016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586FE042-6B3E-41F7-8709-38933D846C7B}"/>
                </a:ext>
              </a:extLst>
            </p:cNvPr>
            <p:cNvSpPr/>
            <p:nvPr/>
          </p:nvSpPr>
          <p:spPr>
            <a:xfrm>
              <a:off x="5318053" y="2699842"/>
              <a:ext cx="162000" cy="144016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4576EE-71DB-4295-AFD7-468170219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66957" y="1177270"/>
            <a:ext cx="7354633" cy="760472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1DA40E69-DB84-4E54-A02D-83494CC44F90}"/>
              </a:ext>
            </a:extLst>
          </p:cNvPr>
          <p:cNvGrpSpPr/>
          <p:nvPr/>
        </p:nvGrpSpPr>
        <p:grpSpPr>
          <a:xfrm>
            <a:off x="655393" y="8930121"/>
            <a:ext cx="6887519" cy="1629192"/>
            <a:chOff x="445761" y="175230"/>
            <a:chExt cx="6887519" cy="1395016"/>
          </a:xfrm>
        </p:grpSpPr>
        <p:sp>
          <p:nvSpPr>
            <p:cNvPr id="25" name="사각형: 둥근 위쪽 모서리 24">
              <a:extLst>
                <a:ext uri="{FF2B5EF4-FFF2-40B4-BE49-F238E27FC236}">
                  <a16:creationId xmlns:a16="http://schemas.microsoft.com/office/drawing/2014/main" id="{DF60B52C-B438-44AF-A221-651EF6BBEC9E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사각형: 둥근 위쪽 모서리 4">
              <a:extLst>
                <a:ext uri="{FF2B5EF4-FFF2-40B4-BE49-F238E27FC236}">
                  <a16:creationId xmlns:a16="http://schemas.microsoft.com/office/drawing/2014/main" id="{7B15CB6A-9F49-499D-9FA9-15CBE022A026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학점은행제 학습자 대상 온라인 금융교육 이수 필수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 err="1">
                  <a:latin typeface="맑은 고딕" pitchFamily="50" charset="-127"/>
                </a:rPr>
                <a:t>미이수</a:t>
              </a:r>
              <a:r>
                <a:rPr lang="ko-KR" altLang="en-US" sz="1200" b="1" dirty="0">
                  <a:latin typeface="맑은 고딕" pitchFamily="50" charset="-127"/>
                </a:rPr>
                <a:t> 시 대출신청불가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  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</a:t>
              </a:r>
              <a:r>
                <a:rPr lang="en-US" altLang="ko-KR" sz="1200" dirty="0"/>
                <a:t>-</a:t>
              </a:r>
              <a:r>
                <a:rPr lang="en-US" altLang="ko-KR" sz="1200" dirty="0">
                  <a:latin typeface="맑은 고딕" pitchFamily="50" charset="-127"/>
                </a:rPr>
                <a:t> </a:t>
              </a:r>
              <a:r>
                <a:rPr lang="ko-KR" altLang="en-US" sz="1200" dirty="0">
                  <a:solidFill>
                    <a:schemeClr val="tx1"/>
                  </a:solidFill>
                </a:rPr>
                <a:t>신규대출자의 경우 </a:t>
              </a:r>
              <a:r>
                <a:rPr lang="en-US" altLang="ko-KR" sz="1200" dirty="0">
                  <a:solidFill>
                    <a:schemeClr val="tx1"/>
                  </a:solidFill>
                </a:rPr>
                <a:t>‘</a:t>
              </a:r>
              <a:r>
                <a:rPr lang="ko-KR" altLang="en-US" sz="1200" dirty="0">
                  <a:solidFill>
                    <a:schemeClr val="tx1"/>
                  </a:solidFill>
                </a:rPr>
                <a:t>기본교육</a:t>
              </a:r>
              <a:r>
                <a:rPr lang="en-US" altLang="ko-KR" sz="1200" dirty="0">
                  <a:solidFill>
                    <a:schemeClr val="tx1"/>
                  </a:solidFill>
                </a:rPr>
                <a:t>’</a:t>
              </a:r>
              <a:r>
                <a:rPr lang="ko-KR" altLang="en-US" sz="1200" dirty="0">
                  <a:solidFill>
                    <a:schemeClr val="tx1"/>
                  </a:solidFill>
                </a:rPr>
                <a:t> 수강</a:t>
              </a:r>
              <a:br>
                <a:rPr lang="en-US" altLang="ko-KR" sz="1200" dirty="0">
                  <a:solidFill>
                    <a:schemeClr val="tx1"/>
                  </a:solidFill>
                </a:rPr>
              </a:br>
              <a:r>
                <a:rPr lang="en-US" altLang="ko-KR" sz="1200" dirty="0">
                  <a:solidFill>
                    <a:schemeClr val="tx1"/>
                  </a:solidFill>
                </a:rPr>
                <a:t>       - </a:t>
              </a:r>
              <a:r>
                <a:rPr lang="ko-KR" altLang="en-US" sz="1200" dirty="0">
                  <a:solidFill>
                    <a:schemeClr val="tx1"/>
                  </a:solidFill>
                </a:rPr>
                <a:t>동일 학기 교육 이수한 학점은행대출 신청 건이 있을 경우 </a:t>
              </a:r>
              <a:r>
                <a:rPr lang="en-US" altLang="ko-KR" sz="1200" dirty="0">
                  <a:solidFill>
                    <a:schemeClr val="tx1"/>
                  </a:solidFill>
                </a:rPr>
                <a:t>&gt; </a:t>
              </a:r>
              <a:r>
                <a:rPr lang="ko-KR" altLang="en-US" sz="1200" dirty="0">
                  <a:solidFill>
                    <a:schemeClr val="tx1"/>
                  </a:solidFill>
                </a:rPr>
                <a:t>이후 신청 건은 완료 처리</a:t>
              </a:r>
              <a:br>
                <a:rPr lang="en-US" altLang="ko-KR" sz="1200" dirty="0">
                  <a:solidFill>
                    <a:schemeClr val="tx1"/>
                  </a:solidFill>
                  <a:highlight>
                    <a:srgbClr val="FFFF00"/>
                  </a:highlight>
                </a:rPr>
              </a:br>
              <a:r>
                <a:rPr lang="en-US" altLang="ko-KR" sz="1200" dirty="0">
                  <a:solidFill>
                    <a:schemeClr val="tx1"/>
                  </a:solidFill>
                </a:rPr>
                <a:t>       - </a:t>
              </a:r>
              <a:r>
                <a:rPr lang="ko-KR" altLang="en-US" sz="1200" dirty="0">
                  <a:solidFill>
                    <a:schemeClr val="tx1"/>
                  </a:solidFill>
                </a:rPr>
                <a:t>이전 학기 대출 실행자의 경우 </a:t>
              </a:r>
              <a:r>
                <a:rPr lang="en-US" altLang="ko-KR" sz="1200" dirty="0">
                  <a:solidFill>
                    <a:schemeClr val="tx1"/>
                  </a:solidFill>
                </a:rPr>
                <a:t>‘</a:t>
              </a:r>
              <a:r>
                <a:rPr lang="ko-KR" altLang="en-US" sz="1200" dirty="0" err="1">
                  <a:solidFill>
                    <a:schemeClr val="tx1"/>
                  </a:solidFill>
                </a:rPr>
                <a:t>미수강</a:t>
              </a:r>
              <a:r>
                <a:rPr lang="ko-KR" altLang="en-US" sz="1200" dirty="0">
                  <a:solidFill>
                    <a:schemeClr val="tx1"/>
                  </a:solidFill>
                </a:rPr>
                <a:t> 선택교육</a:t>
              </a:r>
              <a:r>
                <a:rPr lang="en-US" altLang="ko-KR" sz="1200" dirty="0">
                  <a:solidFill>
                    <a:schemeClr val="tx1"/>
                  </a:solidFill>
                </a:rPr>
                <a:t>’</a:t>
              </a:r>
              <a:r>
                <a:rPr lang="ko-KR" altLang="en-US" sz="1200" dirty="0">
                  <a:solidFill>
                    <a:schemeClr val="tx1"/>
                  </a:solidFill>
                </a:rPr>
                <a:t> 중 </a:t>
              </a:r>
              <a:r>
                <a:rPr lang="en-US" altLang="ko-KR" sz="1200" dirty="0">
                  <a:solidFill>
                    <a:schemeClr val="tx1"/>
                  </a:solidFill>
                </a:rPr>
                <a:t>1</a:t>
              </a:r>
              <a:r>
                <a:rPr lang="ko-KR" altLang="en-US" sz="1200" dirty="0">
                  <a:solidFill>
                    <a:schemeClr val="tx1"/>
                  </a:solidFill>
                </a:rPr>
                <a:t>개 과정 선택</a:t>
              </a:r>
              <a:endParaRPr lang="ko-KR" altLang="en-US" sz="1200" b="1" dirty="0">
                <a:solidFill>
                  <a:schemeClr val="tx1"/>
                </a:solidFill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solidFill>
                    <a:schemeClr val="tx1"/>
                  </a:solidFill>
                  <a:latin typeface="맑은 고딕" pitchFamily="50" charset="-127"/>
                </a:rPr>
                <a:t>      온라인 금융교육 동영상 강의 수강</a:t>
              </a:r>
              <a:r>
                <a:rPr lang="en-US" altLang="ko-KR" sz="1200" b="1" dirty="0">
                  <a:solidFill>
                    <a:schemeClr val="tx1"/>
                  </a:solidFill>
                  <a:latin typeface="맑은 고딕" pitchFamily="50" charset="-127"/>
                </a:rPr>
                <a:t> &gt;</a:t>
              </a:r>
              <a:r>
                <a:rPr lang="ko-KR" altLang="en-US" sz="1200" b="1" dirty="0">
                  <a:solidFill>
                    <a:schemeClr val="tx1"/>
                  </a:solidFill>
                  <a:latin typeface="맑은 고딕" pitchFamily="50" charset="-127"/>
                </a:rPr>
                <a:t> 진단평가 </a:t>
              </a:r>
              <a:r>
                <a:rPr lang="en-US" altLang="ko-KR" sz="1200" b="1" dirty="0">
                  <a:solidFill>
                    <a:schemeClr val="tx1"/>
                  </a:solidFill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solidFill>
                    <a:schemeClr val="tx1"/>
                  </a:solidFill>
                  <a:latin typeface="맑은 고딕" pitchFamily="50" charset="-127"/>
                </a:rPr>
                <a:t> 이수완료 </a:t>
              </a: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</a:t>
              </a:r>
              <a:r>
                <a:rPr lang="en-US" altLang="ko-KR" sz="1200" b="1" dirty="0">
                  <a:latin typeface="맑은 고딕" pitchFamily="50" charset="-127"/>
                </a:rPr>
                <a:t> 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</a:t>
              </a:r>
              <a:r>
                <a:rPr lang="ko-KR" altLang="en-US" sz="1200" b="1" dirty="0">
                  <a:latin typeface="맑은 고딕" pitchFamily="50" charset="-127"/>
                </a:rPr>
                <a:t>학자금대출 관련 내용 숙지 필요</a:t>
              </a:r>
            </a:p>
          </p:txBody>
        </p: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BC17B07B-4F6B-43AE-825B-86AB1B695A78}"/>
              </a:ext>
            </a:extLst>
          </p:cNvPr>
          <p:cNvGrpSpPr/>
          <p:nvPr/>
        </p:nvGrpSpPr>
        <p:grpSpPr>
          <a:xfrm>
            <a:off x="132992" y="8892050"/>
            <a:ext cx="508070" cy="1667263"/>
            <a:chOff x="0" y="161261"/>
            <a:chExt cx="508070" cy="1422951"/>
          </a:xfrm>
        </p:grpSpPr>
        <p:sp>
          <p:nvSpPr>
            <p:cNvPr id="28" name="사각형: 둥근 모서리 27">
              <a:extLst>
                <a:ext uri="{FF2B5EF4-FFF2-40B4-BE49-F238E27FC236}">
                  <a16:creationId xmlns:a16="http://schemas.microsoft.com/office/drawing/2014/main" id="{87DFC102-2138-48CF-B782-D2086045085E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사각형: 둥근 모서리 6">
              <a:extLst>
                <a:ext uri="{FF2B5EF4-FFF2-40B4-BE49-F238E27FC236}">
                  <a16:creationId xmlns:a16="http://schemas.microsoft.com/office/drawing/2014/main" id="{26735309-ABA2-42DD-A5AF-2D9C3EE08177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4B400922-3754-4BA8-8B2C-F942F41B7B0F}"/>
              </a:ext>
            </a:extLst>
          </p:cNvPr>
          <p:cNvGrpSpPr/>
          <p:nvPr/>
        </p:nvGrpSpPr>
        <p:grpSpPr>
          <a:xfrm>
            <a:off x="729463" y="8981215"/>
            <a:ext cx="245955" cy="245955"/>
            <a:chOff x="-2250355" y="9105230"/>
            <a:chExt cx="245955" cy="245955"/>
          </a:xfrm>
        </p:grpSpPr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E153451E-F648-465B-9B50-183C2B369973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" name="자유형: 도형 32">
              <a:extLst>
                <a:ext uri="{FF2B5EF4-FFF2-40B4-BE49-F238E27FC236}">
                  <a16:creationId xmlns:a16="http://schemas.microsoft.com/office/drawing/2014/main" id="{B408FD46-AD08-4BF9-A33B-1CC8E9D5BB26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397ACA4E-3BD0-4DEE-AD42-5856D6DA2166}"/>
              </a:ext>
            </a:extLst>
          </p:cNvPr>
          <p:cNvGrpSpPr/>
          <p:nvPr/>
        </p:nvGrpSpPr>
        <p:grpSpPr>
          <a:xfrm>
            <a:off x="729463" y="9937262"/>
            <a:ext cx="245955" cy="245955"/>
            <a:chOff x="-2250355" y="9105230"/>
            <a:chExt cx="245955" cy="245955"/>
          </a:xfrm>
        </p:grpSpPr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06790D32-DFCF-44EF-9843-60670526067D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자유형: 도형 35">
              <a:extLst>
                <a:ext uri="{FF2B5EF4-FFF2-40B4-BE49-F238E27FC236}">
                  <a16:creationId xmlns:a16="http://schemas.microsoft.com/office/drawing/2014/main" id="{025B8E9E-3940-49B0-9F6C-F36ED19F248E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FCEFFA9D-6FBA-4411-AC3F-9FA523A18EBA}"/>
              </a:ext>
            </a:extLst>
          </p:cNvPr>
          <p:cNvGrpSpPr/>
          <p:nvPr/>
        </p:nvGrpSpPr>
        <p:grpSpPr>
          <a:xfrm>
            <a:off x="729463" y="10284297"/>
            <a:ext cx="245955" cy="245955"/>
            <a:chOff x="-2250355" y="9105230"/>
            <a:chExt cx="245955" cy="245955"/>
          </a:xfrm>
        </p:grpSpPr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747C8E8B-DF39-478C-9EB9-D75B4807A980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9" name="자유형: 도형 38">
              <a:extLst>
                <a:ext uri="{FF2B5EF4-FFF2-40B4-BE49-F238E27FC236}">
                  <a16:creationId xmlns:a16="http://schemas.microsoft.com/office/drawing/2014/main" id="{E203FFDA-2142-4A36-90ED-A02EA826ADEC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41" name="Rectangle 2">
            <a:extLst>
              <a:ext uri="{FF2B5EF4-FFF2-40B4-BE49-F238E27FC236}">
                <a16:creationId xmlns:a16="http://schemas.microsoft.com/office/drawing/2014/main" id="{B6E09F02-7527-4B80-AD49-9F25578EBA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2" name="모서리가 둥근 직사각형 237">
            <a:extLst>
              <a:ext uri="{FF2B5EF4-FFF2-40B4-BE49-F238E27FC236}">
                <a16:creationId xmlns:a16="http://schemas.microsoft.com/office/drawing/2014/main" id="{2BB7147A-2811-4FEC-B8D4-161C2F03553E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E11421E-7FE8-4054-A611-6876D7ADBF54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E415CB3-E52E-4582-846D-D166572878A9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5CF7CFD-27F3-4ADF-B7ED-2F7555D03086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pic>
        <p:nvPicPr>
          <p:cNvPr id="46" name="Picture 3">
            <a:extLst>
              <a:ext uri="{FF2B5EF4-FFF2-40B4-BE49-F238E27FC236}">
                <a16:creationId xmlns:a16="http://schemas.microsoft.com/office/drawing/2014/main" id="{F5C38E0D-BEB5-4B69-BC5A-A180C16782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7283" y="874500"/>
            <a:ext cx="3499025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7" name="직사각형 46">
            <a:extLst>
              <a:ext uri="{FF2B5EF4-FFF2-40B4-BE49-F238E27FC236}">
                <a16:creationId xmlns:a16="http://schemas.microsoft.com/office/drawing/2014/main" id="{500BF3CD-9DAB-4390-B763-08B4ECB51220}"/>
              </a:ext>
            </a:extLst>
          </p:cNvPr>
          <p:cNvSpPr/>
          <p:nvPr/>
        </p:nvSpPr>
        <p:spPr>
          <a:xfrm>
            <a:off x="305883" y="994634"/>
            <a:ext cx="3291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Step 4. </a:t>
            </a: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온라인 금융교육 이수</a:t>
            </a:r>
          </a:p>
        </p:txBody>
      </p:sp>
      <p:sp>
        <p:nvSpPr>
          <p:cNvPr id="48" name="슬라이드 번호 개체 틀 1">
            <a:extLst>
              <a:ext uri="{FF2B5EF4-FFF2-40B4-BE49-F238E27FC236}">
                <a16:creationId xmlns:a16="http://schemas.microsoft.com/office/drawing/2014/main" id="{DFD6165F-B4CE-43CF-96DC-13F8395D11C1}"/>
              </a:ext>
            </a:extLst>
          </p:cNvPr>
          <p:cNvSpPr txBox="1">
            <a:spLocks/>
          </p:cNvSpPr>
          <p:nvPr/>
        </p:nvSpPr>
        <p:spPr>
          <a:xfrm>
            <a:off x="5699870" y="100974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8</a:t>
            </a:fld>
            <a:endParaRPr lang="ko-KR" altLang="en-US"/>
          </a:p>
        </p:txBody>
      </p: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6CFB7EF8-BC18-4244-8032-477C78AFE95B}"/>
              </a:ext>
            </a:extLst>
          </p:cNvPr>
          <p:cNvGrpSpPr/>
          <p:nvPr/>
        </p:nvGrpSpPr>
        <p:grpSpPr>
          <a:xfrm>
            <a:off x="691872" y="8988138"/>
            <a:ext cx="6845969" cy="1630332"/>
            <a:chOff x="445761" y="175230"/>
            <a:chExt cx="6887519" cy="1395016"/>
          </a:xfrm>
        </p:grpSpPr>
        <p:sp>
          <p:nvSpPr>
            <p:cNvPr id="70" name="사각형: 둥근 위쪽 모서리 69">
              <a:extLst>
                <a:ext uri="{FF2B5EF4-FFF2-40B4-BE49-F238E27FC236}">
                  <a16:creationId xmlns:a16="http://schemas.microsoft.com/office/drawing/2014/main" id="{30D89F4B-5DA1-452D-8094-A36FB0B11351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1" name="사각형: 둥근 위쪽 모서리 4">
              <a:extLst>
                <a:ext uri="{FF2B5EF4-FFF2-40B4-BE49-F238E27FC236}">
                  <a16:creationId xmlns:a16="http://schemas.microsoft.com/office/drawing/2014/main" id="{8D54BED0-3A7B-47B2-A2F6-FADCC3275581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en-US" altLang="ko-KR" sz="1200" b="1" spc="-60" dirty="0">
                  <a:latin typeface="맑은 고딕" pitchFamily="50" charset="-127"/>
                </a:rPr>
                <a:t>                             Step 1 ~ 4</a:t>
              </a:r>
              <a:r>
                <a:rPr lang="ko-KR" altLang="en-US" sz="1200" b="1" spc="-60" dirty="0">
                  <a:latin typeface="맑은 고딕" pitchFamily="50" charset="-127"/>
                </a:rPr>
                <a:t> 입력한 신청정보 최종 확인하는 화면으로 꼼꼼히 체크</a:t>
              </a:r>
              <a:endParaRPr lang="en-US" altLang="ko-KR" sz="1200" b="1" spc="-60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신청정보 확인 완료 </a:t>
              </a:r>
              <a:r>
                <a:rPr lang="en-US" altLang="ko-KR" sz="1200" b="1" dirty="0">
                  <a:latin typeface="맑은 고딕" pitchFamily="50" charset="-127"/>
                </a:rPr>
                <a:t>&gt; </a:t>
              </a:r>
              <a:r>
                <a:rPr lang="ko-KR" altLang="en-US" sz="1200" b="1" dirty="0">
                  <a:latin typeface="맑은 고딕" pitchFamily="50" charset="-127"/>
                </a:rPr>
                <a:t>하단 </a:t>
              </a: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확인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 버튼 클릭 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 전자서명 동의 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 다음 단계 이동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신청서 작성이 정상적으로 완료 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신청현황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을 클릭하여 신청결과 확인 가능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시스템 사용자 많을 시 신청내용 출력에 </a:t>
              </a:r>
              <a:r>
                <a:rPr lang="en-US" altLang="ko-KR" sz="1200" b="1" dirty="0">
                  <a:latin typeface="맑은 고딕" pitchFamily="50" charset="-127"/>
                </a:rPr>
                <a:t>5~10</a:t>
              </a:r>
              <a:r>
                <a:rPr lang="ko-KR" altLang="en-US" sz="1200" b="1" dirty="0">
                  <a:latin typeface="맑은 고딕" pitchFamily="50" charset="-127"/>
                </a:rPr>
                <a:t>분 정도 소요될 수 있음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674D1D40-3794-4B4C-99C1-5218066349DA}"/>
              </a:ext>
            </a:extLst>
          </p:cNvPr>
          <p:cNvGrpSpPr/>
          <p:nvPr/>
        </p:nvGrpSpPr>
        <p:grpSpPr>
          <a:xfrm>
            <a:off x="169471" y="8951206"/>
            <a:ext cx="508070" cy="1678218"/>
            <a:chOff x="0" y="161261"/>
            <a:chExt cx="508070" cy="1422951"/>
          </a:xfrm>
        </p:grpSpPr>
        <p:sp>
          <p:nvSpPr>
            <p:cNvPr id="73" name="사각형: 둥근 모서리 72">
              <a:extLst>
                <a:ext uri="{FF2B5EF4-FFF2-40B4-BE49-F238E27FC236}">
                  <a16:creationId xmlns:a16="http://schemas.microsoft.com/office/drawing/2014/main" id="{D6AAFD89-197A-44C1-B88D-53B3574E45D1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4" name="사각형: 둥근 모서리 6">
              <a:extLst>
                <a:ext uri="{FF2B5EF4-FFF2-40B4-BE49-F238E27FC236}">
                  <a16:creationId xmlns:a16="http://schemas.microsoft.com/office/drawing/2014/main" id="{523566C4-A439-4325-BA72-1C7F4C4C3472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9" name="그룹 8">
            <a:extLst>
              <a:ext uri="{FF2B5EF4-FFF2-40B4-BE49-F238E27FC236}">
                <a16:creationId xmlns:a16="http://schemas.microsoft.com/office/drawing/2014/main" id="{2CD04004-2AD5-4934-B597-2A3169515317}"/>
              </a:ext>
            </a:extLst>
          </p:cNvPr>
          <p:cNvGrpSpPr/>
          <p:nvPr/>
        </p:nvGrpSpPr>
        <p:grpSpPr>
          <a:xfrm>
            <a:off x="791271" y="9092560"/>
            <a:ext cx="1328809" cy="334147"/>
            <a:chOff x="-4770635" y="6731531"/>
            <a:chExt cx="1328809" cy="334147"/>
          </a:xfrm>
        </p:grpSpPr>
        <p:pic>
          <p:nvPicPr>
            <p:cNvPr id="68" name="Picture 10">
              <a:extLst>
                <a:ext uri="{FF2B5EF4-FFF2-40B4-BE49-F238E27FC236}">
                  <a16:creationId xmlns:a16="http://schemas.microsoft.com/office/drawing/2014/main" id="{0565A631-A94B-4DF9-AF38-63DAAABC02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770635" y="6731531"/>
              <a:ext cx="1278112" cy="33414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1486DD9-7F1C-4840-8F6D-43466D353E9A}"/>
                </a:ext>
              </a:extLst>
            </p:cNvPr>
            <p:cNvSpPr txBox="1"/>
            <p:nvPr/>
          </p:nvSpPr>
          <p:spPr>
            <a:xfrm>
              <a:off x="-4719938" y="6760104"/>
              <a:ext cx="127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# </a:t>
              </a:r>
              <a:r>
                <a:rPr lang="ko-KR" altLang="en-US" sz="1200" dirty="0"/>
                <a:t>꼼꼼히 확인</a:t>
              </a:r>
            </a:p>
          </p:txBody>
        </p:sp>
      </p:grpSp>
      <p:sp>
        <p:nvSpPr>
          <p:cNvPr id="75" name="Rectangle 2">
            <a:extLst>
              <a:ext uri="{FF2B5EF4-FFF2-40B4-BE49-F238E27FC236}">
                <a16:creationId xmlns:a16="http://schemas.microsoft.com/office/drawing/2014/main" id="{C72D202F-1494-4137-A11D-230D274A4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6" name="Rectangle 2">
            <a:extLst>
              <a:ext uri="{FF2B5EF4-FFF2-40B4-BE49-F238E27FC236}">
                <a16:creationId xmlns:a16="http://schemas.microsoft.com/office/drawing/2014/main" id="{D96CEF80-241B-4C48-B8C6-D7E1F54B8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7" name="모서리가 둥근 직사각형 237">
            <a:extLst>
              <a:ext uri="{FF2B5EF4-FFF2-40B4-BE49-F238E27FC236}">
                <a16:creationId xmlns:a16="http://schemas.microsoft.com/office/drawing/2014/main" id="{A1EB53E8-02F9-4468-9974-E224D436349E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7CBCD705-732E-4FC0-A57F-57161F621E1D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075FA6F-289C-4D69-8277-256EAB6984AF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0A3A049-ACE9-4642-B131-8C4AADC01FC5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sp>
        <p:nvSpPr>
          <p:cNvPr id="40" name="슬라이드 번호 개체 틀 1">
            <a:extLst>
              <a:ext uri="{FF2B5EF4-FFF2-40B4-BE49-F238E27FC236}">
                <a16:creationId xmlns:a16="http://schemas.microsoft.com/office/drawing/2014/main" id="{E1AE26A2-1CD8-4062-BFB2-4D0E0429A977}"/>
              </a:ext>
            </a:extLst>
          </p:cNvPr>
          <p:cNvSpPr txBox="1">
            <a:spLocks/>
          </p:cNvSpPr>
          <p:nvPr/>
        </p:nvSpPr>
        <p:spPr>
          <a:xfrm>
            <a:off x="5699870" y="100974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A533F117-57CC-4234-9F49-23578C3FC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35" y="691768"/>
            <a:ext cx="7666218" cy="823018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61998</TotalTime>
  <Words>822</Words>
  <Application>Microsoft Office PowerPoint</Application>
  <PresentationFormat>사용자 지정</PresentationFormat>
  <Paragraphs>170</Paragraphs>
  <Slides>13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HY동녘M</vt:lpstr>
      <vt:lpstr>HY헤드라인M</vt:lpstr>
      <vt:lpstr>맑은 고딕</vt:lpstr>
      <vt:lpstr>카페24 단정해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NEX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Digital NEX</dc:creator>
  <cp:lastModifiedBy>신성훈</cp:lastModifiedBy>
  <cp:revision>1282</cp:revision>
  <cp:lastPrinted>2023-11-02T07:45:32Z</cp:lastPrinted>
  <dcterms:created xsi:type="dcterms:W3CDTF">2011-12-07T10:41:16Z</dcterms:created>
  <dcterms:modified xsi:type="dcterms:W3CDTF">2025-12-29T07:14:59Z</dcterms:modified>
</cp:coreProperties>
</file>